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4"/>
    <p:sldMasterId id="2147483669" r:id="rId5"/>
  </p:sldMasterIdLst>
  <p:notesMasterIdLst>
    <p:notesMasterId r:id="rId60"/>
  </p:notesMasterIdLst>
  <p:handoutMasterIdLst>
    <p:handoutMasterId r:id="rId61"/>
  </p:handoutMasterIdLst>
  <p:sldIdLst>
    <p:sldId id="268" r:id="rId6"/>
    <p:sldId id="1994" r:id="rId7"/>
    <p:sldId id="1995" r:id="rId8"/>
    <p:sldId id="1996" r:id="rId9"/>
    <p:sldId id="2028" r:id="rId10"/>
    <p:sldId id="2071" r:id="rId11"/>
    <p:sldId id="2072" r:id="rId12"/>
    <p:sldId id="2073" r:id="rId13"/>
    <p:sldId id="2047" r:id="rId14"/>
    <p:sldId id="2031" r:id="rId15"/>
    <p:sldId id="2074" r:id="rId16"/>
    <p:sldId id="2002" r:id="rId17"/>
    <p:sldId id="2063" r:id="rId18"/>
    <p:sldId id="2064" r:id="rId19"/>
    <p:sldId id="2065" r:id="rId20"/>
    <p:sldId id="2007" r:id="rId21"/>
    <p:sldId id="2075" r:id="rId22"/>
    <p:sldId id="2076" r:id="rId23"/>
    <p:sldId id="2086" r:id="rId24"/>
    <p:sldId id="2077" r:id="rId25"/>
    <p:sldId id="2078" r:id="rId26"/>
    <p:sldId id="2079" r:id="rId27"/>
    <p:sldId id="2080" r:id="rId28"/>
    <p:sldId id="2081" r:id="rId29"/>
    <p:sldId id="2082" r:id="rId30"/>
    <p:sldId id="2083" r:id="rId31"/>
    <p:sldId id="2085" r:id="rId32"/>
    <p:sldId id="2087" r:id="rId33"/>
    <p:sldId id="2069" r:id="rId34"/>
    <p:sldId id="2014" r:id="rId35"/>
    <p:sldId id="2034" r:id="rId36"/>
    <p:sldId id="2018" r:id="rId37"/>
    <p:sldId id="2019" r:id="rId38"/>
    <p:sldId id="2020" r:id="rId39"/>
    <p:sldId id="2021" r:id="rId40"/>
    <p:sldId id="2022" r:id="rId41"/>
    <p:sldId id="2024" r:id="rId42"/>
    <p:sldId id="2056" r:id="rId43"/>
    <p:sldId id="2052" r:id="rId44"/>
    <p:sldId id="2068" r:id="rId45"/>
    <p:sldId id="2010" r:id="rId46"/>
    <p:sldId id="2037" r:id="rId47"/>
    <p:sldId id="2070" r:id="rId48"/>
    <p:sldId id="2066" r:id="rId49"/>
    <p:sldId id="2038" r:id="rId50"/>
    <p:sldId id="2039" r:id="rId51"/>
    <p:sldId id="2040" r:id="rId52"/>
    <p:sldId id="2044" r:id="rId53"/>
    <p:sldId id="2045" r:id="rId54"/>
    <p:sldId id="2051" r:id="rId55"/>
    <p:sldId id="2053" r:id="rId56"/>
    <p:sldId id="2054" r:id="rId57"/>
    <p:sldId id="2088" r:id="rId58"/>
    <p:sldId id="2026" r:id="rId5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WITH TEXT" id="{5A8036C0-5F53-42F3-AF10-32D091AA5038}">
          <p14:sldIdLst>
            <p14:sldId id="268"/>
            <p14:sldId id="1994"/>
          </p14:sldIdLst>
        </p14:section>
        <p14:section name="1. Project overview" id="{46AF6A9C-DB85-C143-A8A6-DC9BEBED1500}">
          <p14:sldIdLst>
            <p14:sldId id="1995"/>
            <p14:sldId id="1996"/>
          </p14:sldIdLst>
        </p14:section>
        <p14:section name="2. Introduction to LLMs" id="{2A527400-3F84-7F41-9234-2CD63145CA8D}">
          <p14:sldIdLst>
            <p14:sldId id="2028"/>
            <p14:sldId id="2071"/>
            <p14:sldId id="2072"/>
            <p14:sldId id="2073"/>
            <p14:sldId id="2047"/>
          </p14:sldIdLst>
        </p14:section>
        <p14:section name="2. Explored approaches" id="{6C520ACA-8C7F-CD43-BD7A-5D73E9E54B0D}">
          <p14:sldIdLst>
            <p14:sldId id="2031"/>
            <p14:sldId id="2074"/>
          </p14:sldIdLst>
        </p14:section>
        <p14:section name="3. Solution architecture" id="{2791B937-F1B4-2E43-BFA8-E7121C76669D}">
          <p14:sldIdLst>
            <p14:sldId id="2002"/>
            <p14:sldId id="2063"/>
            <p14:sldId id="2064"/>
            <p14:sldId id="2065"/>
            <p14:sldId id="2007"/>
            <p14:sldId id="2075"/>
            <p14:sldId id="2076"/>
            <p14:sldId id="2086"/>
            <p14:sldId id="2077"/>
            <p14:sldId id="2078"/>
            <p14:sldId id="2079"/>
            <p14:sldId id="2080"/>
            <p14:sldId id="2081"/>
            <p14:sldId id="2082"/>
            <p14:sldId id="2083"/>
            <p14:sldId id="2085"/>
            <p14:sldId id="2087"/>
            <p14:sldId id="2069"/>
            <p14:sldId id="2014"/>
            <p14:sldId id="2034"/>
            <p14:sldId id="2018"/>
            <p14:sldId id="2019"/>
            <p14:sldId id="2020"/>
            <p14:sldId id="2021"/>
            <p14:sldId id="2022"/>
            <p14:sldId id="2024"/>
            <p14:sldId id="2056"/>
            <p14:sldId id="2052"/>
            <p14:sldId id="2068"/>
          </p14:sldIdLst>
        </p14:section>
        <p14:section name="4. Demonstrations" id="{CA252B1D-86CF-CD47-AFFF-0CE47F044A3F}">
          <p14:sldIdLst>
            <p14:sldId id="2010"/>
            <p14:sldId id="2037"/>
            <p14:sldId id="2070"/>
            <p14:sldId id="2066"/>
            <p14:sldId id="2038"/>
            <p14:sldId id="2039"/>
            <p14:sldId id="2040"/>
            <p14:sldId id="2044"/>
            <p14:sldId id="2045"/>
            <p14:sldId id="2051"/>
            <p14:sldId id="2053"/>
            <p14:sldId id="2054"/>
            <p14:sldId id="2088"/>
          </p14:sldIdLst>
        </p14:section>
        <p14:section name="6. Sources" id="{798586F1-F1B9-6F46-A7A9-49E63F3B3AE6}">
          <p14:sldIdLst>
            <p14:sldId id="2026"/>
          </p14:sldIdLst>
        </p14:section>
      </p14:sectionLst>
    </p:ext>
    <p:ext uri="{EFAFB233-063F-42B5-8137-9DF3F51BA10A}">
      <p15:sldGuideLst xmlns:p15="http://schemas.microsoft.com/office/powerpoint/2012/main">
        <p15:guide id="2" pos="3840" userDrawn="1">
          <p15:clr>
            <a:srgbClr val="A4A3A4"/>
          </p15:clr>
        </p15:guide>
        <p15:guide id="3" orient="horz" pos="459" userDrawn="1">
          <p15:clr>
            <a:srgbClr val="A4A3A4"/>
          </p15:clr>
        </p15:guide>
        <p15:guide id="4" orient="horz" pos="3861" userDrawn="1">
          <p15:clr>
            <a:srgbClr val="A4A3A4"/>
          </p15:clr>
        </p15:guide>
        <p15:guide id="6" pos="2525" userDrawn="1">
          <p15:clr>
            <a:srgbClr val="A4A3A4"/>
          </p15:clr>
        </p15:guide>
        <p15:guide id="7" orient="horz" pos="89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7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4" autoAdjust="0"/>
    <p:restoredTop sz="94658"/>
  </p:normalViewPr>
  <p:slideViewPr>
    <p:cSldViewPr snapToGrid="0">
      <p:cViewPr>
        <p:scale>
          <a:sx n="121" d="100"/>
          <a:sy n="121" d="100"/>
        </p:scale>
        <p:origin x="384" y="152"/>
      </p:cViewPr>
      <p:guideLst>
        <p:guide pos="3840"/>
        <p:guide orient="horz" pos="459"/>
        <p:guide orient="horz" pos="3861"/>
        <p:guide pos="2525"/>
        <p:guide orient="horz" pos="89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A8206A52-215D-EE3B-6A6B-6A3DA8C7A2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56515DC-85F0-BC5A-D822-33396CA2AF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413BE9-3FE9-7340-93F1-CF87C75D8175}" type="datetimeFigureOut">
              <a:rPr lang="it-IT" smtClean="0"/>
              <a:t>09/09/25</a:t>
            </a:fld>
            <a:endParaRPr lang="it-IT"/>
          </a:p>
        </p:txBody>
      </p:sp>
      <p:sp>
        <p:nvSpPr>
          <p:cNvPr id="4" name="Segnaposto piè di pagina 3">
            <a:extLst>
              <a:ext uri="{FF2B5EF4-FFF2-40B4-BE49-F238E27FC236}">
                <a16:creationId xmlns:a16="http://schemas.microsoft.com/office/drawing/2014/main" id="{13EABB4B-BF62-A3D6-9FF0-1B62D39383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BC00816F-9407-A5E7-7CA3-C8BC04793C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7CB10A-4C6C-4247-B7AB-71860E3D699D}" type="slidenum">
              <a:rPr lang="it-IT" smtClean="0"/>
              <a:t>‹#›</a:t>
            </a:fld>
            <a:endParaRPr lang="it-IT"/>
          </a:p>
        </p:txBody>
      </p:sp>
    </p:spTree>
    <p:extLst>
      <p:ext uri="{BB962C8B-B14F-4D97-AF65-F5344CB8AC3E}">
        <p14:creationId xmlns:p14="http://schemas.microsoft.com/office/powerpoint/2010/main" val="336436897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E0351-17F3-7247-8CCF-753EA3F22A31}" type="datetimeFigureOut">
              <a:rPr lang="it-IT" smtClean="0"/>
              <a:t>09/09/25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942B5-DBD0-2F47-BD75-AAD4252768E5}" type="slidenum">
              <a:rPr lang="it-IT" smtClean="0"/>
              <a:t>‹#›</a:t>
            </a:fld>
            <a:endParaRPr lang="it-IT"/>
          </a:p>
        </p:txBody>
      </p:sp>
    </p:spTree>
    <p:extLst>
      <p:ext uri="{BB962C8B-B14F-4D97-AF65-F5344CB8AC3E}">
        <p14:creationId xmlns:p14="http://schemas.microsoft.com/office/powerpoint/2010/main" val="2605344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12</a:t>
            </a:fld>
            <a:endParaRPr lang="it-IT"/>
          </a:p>
        </p:txBody>
      </p:sp>
    </p:spTree>
    <p:extLst>
      <p:ext uri="{BB962C8B-B14F-4D97-AF65-F5344CB8AC3E}">
        <p14:creationId xmlns:p14="http://schemas.microsoft.com/office/powerpoint/2010/main" val="3235877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32</a:t>
            </a:fld>
            <a:endParaRPr lang="it-IT"/>
          </a:p>
        </p:txBody>
      </p:sp>
    </p:spTree>
    <p:extLst>
      <p:ext uri="{BB962C8B-B14F-4D97-AF65-F5344CB8AC3E}">
        <p14:creationId xmlns:p14="http://schemas.microsoft.com/office/powerpoint/2010/main" val="31979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33</a:t>
            </a:fld>
            <a:endParaRPr lang="it-IT"/>
          </a:p>
        </p:txBody>
      </p:sp>
    </p:spTree>
    <p:extLst>
      <p:ext uri="{BB962C8B-B14F-4D97-AF65-F5344CB8AC3E}">
        <p14:creationId xmlns:p14="http://schemas.microsoft.com/office/powerpoint/2010/main" val="133524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3C108-5622-62B9-6642-4A2DCEF2D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0E184-BCCD-FFE6-E07D-96A2F995D6B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3AA305D-E57A-B4D0-AFE7-DE6191BD23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FB7458-96CD-D44A-DD0D-2C7107C6771F}"/>
              </a:ext>
            </a:extLst>
          </p:cNvPr>
          <p:cNvSpPr>
            <a:spLocks noGrp="1"/>
          </p:cNvSpPr>
          <p:nvPr>
            <p:ph type="sldNum" sz="quarter" idx="5"/>
          </p:nvPr>
        </p:nvSpPr>
        <p:spPr/>
        <p:txBody>
          <a:bodyPr/>
          <a:lstStyle/>
          <a:p>
            <a:fld id="{45C942B5-DBD0-2F47-BD75-AAD4252768E5}" type="slidenum">
              <a:rPr lang="it-IT" smtClean="0"/>
              <a:t>34</a:t>
            </a:fld>
            <a:endParaRPr lang="it-IT"/>
          </a:p>
        </p:txBody>
      </p:sp>
    </p:spTree>
    <p:extLst>
      <p:ext uri="{BB962C8B-B14F-4D97-AF65-F5344CB8AC3E}">
        <p14:creationId xmlns:p14="http://schemas.microsoft.com/office/powerpoint/2010/main" val="1619403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28D68-65A1-8C7B-02C2-9626A9B6A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FFBDC-C9DF-B4EE-C258-355D6FF1FB3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1839265-C82A-9CB9-9FBE-FE502BB1D4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D1141C-F735-8BF7-8E72-09B7CC823D02}"/>
              </a:ext>
            </a:extLst>
          </p:cNvPr>
          <p:cNvSpPr>
            <a:spLocks noGrp="1"/>
          </p:cNvSpPr>
          <p:nvPr>
            <p:ph type="sldNum" sz="quarter" idx="5"/>
          </p:nvPr>
        </p:nvSpPr>
        <p:spPr/>
        <p:txBody>
          <a:bodyPr/>
          <a:lstStyle/>
          <a:p>
            <a:fld id="{45C942B5-DBD0-2F47-BD75-AAD4252768E5}" type="slidenum">
              <a:rPr lang="it-IT" smtClean="0"/>
              <a:t>35</a:t>
            </a:fld>
            <a:endParaRPr lang="it-IT"/>
          </a:p>
        </p:txBody>
      </p:sp>
    </p:spTree>
    <p:extLst>
      <p:ext uri="{BB962C8B-B14F-4D97-AF65-F5344CB8AC3E}">
        <p14:creationId xmlns:p14="http://schemas.microsoft.com/office/powerpoint/2010/main" val="2260324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0F07-83AC-1410-8469-3AC244E27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8CB5E-E1FC-2726-16F8-6C26604E00C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03B96BE-4ED8-8481-DDBB-4DE7401B3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0AFC48-4777-DDCD-66C1-0BA7A44041DB}"/>
              </a:ext>
            </a:extLst>
          </p:cNvPr>
          <p:cNvSpPr>
            <a:spLocks noGrp="1"/>
          </p:cNvSpPr>
          <p:nvPr>
            <p:ph type="sldNum" sz="quarter" idx="5"/>
          </p:nvPr>
        </p:nvSpPr>
        <p:spPr/>
        <p:txBody>
          <a:bodyPr/>
          <a:lstStyle/>
          <a:p>
            <a:fld id="{45C942B5-DBD0-2F47-BD75-AAD4252768E5}" type="slidenum">
              <a:rPr lang="it-IT" smtClean="0"/>
              <a:t>36</a:t>
            </a:fld>
            <a:endParaRPr lang="it-IT"/>
          </a:p>
        </p:txBody>
      </p:sp>
    </p:spTree>
    <p:extLst>
      <p:ext uri="{BB962C8B-B14F-4D97-AF65-F5344CB8AC3E}">
        <p14:creationId xmlns:p14="http://schemas.microsoft.com/office/powerpoint/2010/main" val="3468014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23714-6145-9353-5971-3347F61C0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0AC85-04E8-1FE3-DAB2-D147F67ED00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A9964C5-FB17-6A6E-7EA7-5EDCF11102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FB2163-8304-9AA4-AE30-DD9F78CB4189}"/>
              </a:ext>
            </a:extLst>
          </p:cNvPr>
          <p:cNvSpPr>
            <a:spLocks noGrp="1"/>
          </p:cNvSpPr>
          <p:nvPr>
            <p:ph type="sldNum" sz="quarter" idx="5"/>
          </p:nvPr>
        </p:nvSpPr>
        <p:spPr/>
        <p:txBody>
          <a:bodyPr/>
          <a:lstStyle/>
          <a:p>
            <a:fld id="{45C942B5-DBD0-2F47-BD75-AAD4252768E5}" type="slidenum">
              <a:rPr lang="it-IT" smtClean="0"/>
              <a:t>37</a:t>
            </a:fld>
            <a:endParaRPr lang="it-IT"/>
          </a:p>
        </p:txBody>
      </p:sp>
    </p:spTree>
    <p:extLst>
      <p:ext uri="{BB962C8B-B14F-4D97-AF65-F5344CB8AC3E}">
        <p14:creationId xmlns:p14="http://schemas.microsoft.com/office/powerpoint/2010/main" val="122937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D80AA-4273-CE44-B295-F4D71C05E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1684E-389F-9505-BDA1-EE950E5930A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386A7E1-4A2B-8890-E5EF-B9A17A9ABA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3520B3-2E9A-B7DC-26D1-C5AA85740BD7}"/>
              </a:ext>
            </a:extLst>
          </p:cNvPr>
          <p:cNvSpPr>
            <a:spLocks noGrp="1"/>
          </p:cNvSpPr>
          <p:nvPr>
            <p:ph type="sldNum" sz="quarter" idx="5"/>
          </p:nvPr>
        </p:nvSpPr>
        <p:spPr/>
        <p:txBody>
          <a:bodyPr/>
          <a:lstStyle/>
          <a:p>
            <a:fld id="{45C942B5-DBD0-2F47-BD75-AAD4252768E5}" type="slidenum">
              <a:rPr lang="it-IT" smtClean="0"/>
              <a:t>38</a:t>
            </a:fld>
            <a:endParaRPr lang="it-IT"/>
          </a:p>
        </p:txBody>
      </p:sp>
    </p:spTree>
    <p:extLst>
      <p:ext uri="{BB962C8B-B14F-4D97-AF65-F5344CB8AC3E}">
        <p14:creationId xmlns:p14="http://schemas.microsoft.com/office/powerpoint/2010/main" val="2809050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80734-0248-7280-0F1E-00EE0EA70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F08B7-B649-3010-52FC-2A40A1F3E59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9B3635F-CF7C-78D0-FF2B-6B6BB0E44E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D77214-B9CD-1A7B-73EE-7D93729B3E59}"/>
              </a:ext>
            </a:extLst>
          </p:cNvPr>
          <p:cNvSpPr>
            <a:spLocks noGrp="1"/>
          </p:cNvSpPr>
          <p:nvPr>
            <p:ph type="sldNum" sz="quarter" idx="5"/>
          </p:nvPr>
        </p:nvSpPr>
        <p:spPr/>
        <p:txBody>
          <a:bodyPr/>
          <a:lstStyle/>
          <a:p>
            <a:fld id="{45C942B5-DBD0-2F47-BD75-AAD4252768E5}" type="slidenum">
              <a:rPr lang="it-IT" smtClean="0"/>
              <a:t>39</a:t>
            </a:fld>
            <a:endParaRPr lang="it-IT"/>
          </a:p>
        </p:txBody>
      </p:sp>
    </p:spTree>
    <p:extLst>
      <p:ext uri="{BB962C8B-B14F-4D97-AF65-F5344CB8AC3E}">
        <p14:creationId xmlns:p14="http://schemas.microsoft.com/office/powerpoint/2010/main" val="1322842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s://humantechnopole.it/en/"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s://humantechnopole.it/en/"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CBAE5A8E-7885-5527-D3C0-3A07BBF06116}"/>
              </a:ext>
            </a:extLst>
          </p:cNvPr>
          <p:cNvSpPr/>
          <p:nvPr userDrawn="1"/>
        </p:nvSpPr>
        <p:spPr>
          <a:xfrm>
            <a:off x="0"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84C93070-8182-553B-A33F-BBBFDABBB617}"/>
              </a:ext>
            </a:extLst>
          </p:cNvPr>
          <p:cNvPicPr>
            <a:picLocks noChangeAspect="1"/>
          </p:cNvPicPr>
          <p:nvPr userDrawn="1"/>
        </p:nvPicPr>
        <p:blipFill rotWithShape="1">
          <a:blip r:embed="rId2"/>
          <a:srcRect l="8740" b="8740"/>
          <a:stretch/>
        </p:blipFill>
        <p:spPr>
          <a:xfrm flipV="1">
            <a:off x="-19144" y="0"/>
            <a:ext cx="12192001" cy="6857998"/>
          </a:xfrm>
          <a:prstGeom prst="rect">
            <a:avLst/>
          </a:prstGeom>
        </p:spPr>
      </p:pic>
      <p:pic>
        <p:nvPicPr>
          <p:cNvPr id="5" name="Immagine 4">
            <a:extLst>
              <a:ext uri="{FF2B5EF4-FFF2-40B4-BE49-F238E27FC236}">
                <a16:creationId xmlns:a16="http://schemas.microsoft.com/office/drawing/2014/main" id="{A9FFCD26-376C-6BB6-D278-79528B804913}"/>
              </a:ext>
            </a:extLst>
          </p:cNvPr>
          <p:cNvPicPr>
            <a:picLocks noChangeAspect="1"/>
          </p:cNvPicPr>
          <p:nvPr userDrawn="1"/>
        </p:nvPicPr>
        <p:blipFill>
          <a:blip r:embed="rId3"/>
          <a:srcRect/>
          <a:stretch/>
        </p:blipFill>
        <p:spPr>
          <a:xfrm>
            <a:off x="515938" y="728664"/>
            <a:ext cx="2925762" cy="696610"/>
          </a:xfrm>
          <a:prstGeom prst="rect">
            <a:avLst/>
          </a:prstGeom>
        </p:spPr>
      </p:pic>
    </p:spTree>
    <p:extLst>
      <p:ext uri="{BB962C8B-B14F-4D97-AF65-F5344CB8AC3E}">
        <p14:creationId xmlns:p14="http://schemas.microsoft.com/office/powerpoint/2010/main" val="296101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25" userDrawn="1">
          <p15:clr>
            <a:srgbClr val="FBAE40"/>
          </p15:clr>
        </p15:guide>
        <p15:guide id="3" pos="3840" userDrawn="1">
          <p15:clr>
            <a:srgbClr val="FBAE40"/>
          </p15:clr>
        </p15:guide>
        <p15:guide id="4" pos="724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descr="Immagine che contiene Elementi grafici, Carattere, grafica, testo&#10;&#10;Descrizione generata automaticamente">
            <a:extLst>
              <a:ext uri="{FF2B5EF4-FFF2-40B4-BE49-F238E27FC236}">
                <a16:creationId xmlns:a16="http://schemas.microsoft.com/office/drawing/2014/main" id="{A8427749-3220-AC20-D252-55A2DB8193F0}"/>
              </a:ext>
            </a:extLst>
          </p:cNvPr>
          <p:cNvPicPr>
            <a:picLocks noChangeAspect="1"/>
          </p:cNvPicPr>
          <p:nvPr userDrawn="1"/>
        </p:nvPicPr>
        <p:blipFill>
          <a:blip r:embed="rId3"/>
          <a:stretch>
            <a:fillRect/>
          </a:stretch>
        </p:blipFill>
        <p:spPr>
          <a:xfrm>
            <a:off x="515938" y="613389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876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bg1"/>
                </a:solidFill>
              </a:rPr>
              <a:t>humantechnopole.it</a:t>
            </a:r>
          </a:p>
        </p:txBody>
      </p:sp>
      <p:sp>
        <p:nvSpPr>
          <p:cNvPr id="2" name="Segnaposto numero diapositiva 4">
            <a:extLst>
              <a:ext uri="{FF2B5EF4-FFF2-40B4-BE49-F238E27FC236}">
                <a16:creationId xmlns:a16="http://schemas.microsoft.com/office/drawing/2014/main" id="{81CE047C-B665-A5F5-3326-20EEB02C342E}"/>
              </a:ext>
            </a:extLst>
          </p:cNvPr>
          <p:cNvSpPr>
            <a:spLocks noGrp="1"/>
          </p:cNvSpPr>
          <p:nvPr>
            <p:ph type="sldNum" sz="quarter" idx="12"/>
          </p:nvPr>
        </p:nvSpPr>
        <p:spPr>
          <a:xfrm>
            <a:off x="11256816" y="6266395"/>
            <a:ext cx="838493" cy="227495"/>
          </a:xfrm>
          <a:prstGeom prst="rect">
            <a:avLst/>
          </a:prstGeom>
        </p:spPr>
        <p:txBody>
          <a:bodyPr/>
          <a:lstStyle>
            <a:lvl1pPr>
              <a:defRPr sz="1200" b="1">
                <a:solidFill>
                  <a:schemeClr val="bg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435966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a:noFill/>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07296" y="6129338"/>
            <a:ext cx="1512004"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6" name="Rettangolo 5">
            <a:extLst>
              <a:ext uri="{FF2B5EF4-FFF2-40B4-BE49-F238E27FC236}">
                <a16:creationId xmlns:a16="http://schemas.microsoft.com/office/drawing/2014/main" id="{AD87DCB9-0473-B82C-B4AA-547B7FFFC880}"/>
              </a:ext>
            </a:extLst>
          </p:cNvPr>
          <p:cNvSpPr>
            <a:spLocks/>
          </p:cNvSpPr>
          <p:nvPr/>
        </p:nvSpPr>
        <p:spPr>
          <a:xfrm>
            <a:off x="533314"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DC95F380-35A7-49DA-36D2-1680AD8B6BC1}"/>
              </a:ext>
            </a:extLst>
          </p:cNvPr>
          <p:cNvSpPr>
            <a:spLocks/>
          </p:cNvSpPr>
          <p:nvPr/>
        </p:nvSpPr>
        <p:spPr>
          <a:xfrm>
            <a:off x="10106981" y="1565537"/>
            <a:ext cx="1584000" cy="4407318"/>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9A5F2FAB-9AF2-36BC-1D24-4DC00A9F7ABB}"/>
              </a:ext>
            </a:extLst>
          </p:cNvPr>
          <p:cNvSpPr>
            <a:spLocks/>
          </p:cNvSpPr>
          <p:nvPr/>
        </p:nvSpPr>
        <p:spPr>
          <a:xfrm>
            <a:off x="6915758"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B1EBE97-A2D8-CB98-D624-7EB0301DCD01}"/>
              </a:ext>
            </a:extLst>
          </p:cNvPr>
          <p:cNvSpPr>
            <a:spLocks/>
          </p:cNvSpPr>
          <p:nvPr/>
        </p:nvSpPr>
        <p:spPr>
          <a:xfrm>
            <a:off x="3724536"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79550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a:noFill/>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07296" y="6129338"/>
            <a:ext cx="1512004"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Tree>
    <p:extLst>
      <p:ext uri="{BB962C8B-B14F-4D97-AF65-F5344CB8AC3E}">
        <p14:creationId xmlns:p14="http://schemas.microsoft.com/office/powerpoint/2010/main" val="1613954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Layout personalizzato">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2"/>
          <a:srcRect/>
          <a:stretch/>
        </p:blipFill>
        <p:spPr>
          <a:xfrm>
            <a:off x="507296" y="6129338"/>
            <a:ext cx="1512004" cy="360000"/>
          </a:xfrm>
          <a:prstGeom prst="rect">
            <a:avLst/>
          </a:prstGeom>
        </p:spPr>
      </p:pic>
      <p:sp>
        <p:nvSpPr>
          <p:cNvPr id="7" name="Segnaposto piè di pagina 4">
            <a:hlinkClick r:id="rId3"/>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Tree>
    <p:extLst>
      <p:ext uri="{BB962C8B-B14F-4D97-AF65-F5344CB8AC3E}">
        <p14:creationId xmlns:p14="http://schemas.microsoft.com/office/powerpoint/2010/main" val="2306679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867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3354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10" name="Segnaposto numero diapositiva 4">
            <a:extLst>
              <a:ext uri="{FF2B5EF4-FFF2-40B4-BE49-F238E27FC236}">
                <a16:creationId xmlns:a16="http://schemas.microsoft.com/office/drawing/2014/main" id="{6673C5E6-ACB0-1148-6A1D-2D9E0434EA1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2072564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876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6AB787C9-95BD-943F-3AED-ECB49ED03997}"/>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1492135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6" name="Segnaposto numero diapositiva 4">
            <a:extLst>
              <a:ext uri="{FF2B5EF4-FFF2-40B4-BE49-F238E27FC236}">
                <a16:creationId xmlns:a16="http://schemas.microsoft.com/office/drawing/2014/main" id="{3A35D656-354D-EE07-CA00-ED1EEB6022C2}"/>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33890"/>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2617551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Layout personalizzato">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6" name="Segnaposto numero diapositiva 4">
            <a:extLst>
              <a:ext uri="{FF2B5EF4-FFF2-40B4-BE49-F238E27FC236}">
                <a16:creationId xmlns:a16="http://schemas.microsoft.com/office/drawing/2014/main" id="{3A35D656-354D-EE07-CA00-ED1EEB6022C2}"/>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7" name="Segnaposto piè di pagina 4">
            <a:hlinkClick r:id="rId3"/>
            <a:extLst>
              <a:ext uri="{FF2B5EF4-FFF2-40B4-BE49-F238E27FC236}">
                <a16:creationId xmlns:a16="http://schemas.microsoft.com/office/drawing/2014/main" id="{0557C1F8-F045-36A8-28BC-A4543CA2549E}"/>
              </a:ext>
            </a:extLst>
          </p:cNvPr>
          <p:cNvSpPr txBox="1">
            <a:spLocks/>
          </p:cNvSpPr>
          <p:nvPr userDrawn="1"/>
        </p:nvSpPr>
        <p:spPr>
          <a:xfrm>
            <a:off x="4038600" y="6133890"/>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739787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125549"/>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guide id="3" orient="horz" pos="4088">
          <p15:clr>
            <a:srgbClr val="FBAE40"/>
          </p15:clr>
        </p15:guide>
        <p15:guide id="4" orient="horz" pos="37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lum bright="70000" contrast="-70000"/>
            <a:alphaModFix amt="70000"/>
          </a:blip>
          <a:srcRect/>
          <a:stretch/>
        </p:blipFill>
        <p:spPr>
          <a:xfrm>
            <a:off x="0" y="1"/>
            <a:ext cx="12192000" cy="6858000"/>
          </a:xfrm>
          <a:prstGeom prst="rect">
            <a:avLst/>
          </a:prstGeom>
          <a:noFill/>
        </p:spPr>
      </p:pic>
    </p:spTree>
    <p:extLst>
      <p:ext uri="{BB962C8B-B14F-4D97-AF65-F5344CB8AC3E}">
        <p14:creationId xmlns:p14="http://schemas.microsoft.com/office/powerpoint/2010/main" val="1308515481"/>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guide id="3" orient="horz" pos="3748">
          <p15:clr>
            <a:srgbClr val="FBAE40"/>
          </p15:clr>
        </p15:guide>
        <p15:guide id="4" orient="horz" pos="40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srcRect/>
          <a:stretch/>
        </p:blipFill>
        <p:spPr>
          <a:xfrm>
            <a:off x="0" y="1"/>
            <a:ext cx="12192000" cy="6858000"/>
          </a:xfrm>
          <a:prstGeom prst="rect">
            <a:avLst/>
          </a:prstGeom>
        </p:spPr>
      </p:pic>
    </p:spTree>
    <p:extLst>
      <p:ext uri="{BB962C8B-B14F-4D97-AF65-F5344CB8AC3E}">
        <p14:creationId xmlns:p14="http://schemas.microsoft.com/office/powerpoint/2010/main" val="2371651113"/>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lum bright="70000" contrast="-70000"/>
            <a:alphaModFix amt="70000"/>
          </a:blip>
          <a:srcRect/>
          <a:stretch/>
        </p:blipFill>
        <p:spPr>
          <a:xfrm>
            <a:off x="0" y="1"/>
            <a:ext cx="12192000" cy="6858000"/>
          </a:xfrm>
          <a:prstGeom prst="rect">
            <a:avLst/>
          </a:prstGeom>
          <a:noFill/>
        </p:spPr>
      </p:pic>
    </p:spTree>
    <p:extLst>
      <p:ext uri="{BB962C8B-B14F-4D97-AF65-F5344CB8AC3E}">
        <p14:creationId xmlns:p14="http://schemas.microsoft.com/office/powerpoint/2010/main" val="3659448833"/>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srcRect/>
          <a:stretch/>
        </p:blipFill>
        <p:spPr>
          <a:xfrm>
            <a:off x="0" y="0"/>
            <a:ext cx="12192000" cy="6858000"/>
          </a:xfrm>
          <a:prstGeom prst="rect">
            <a:avLst/>
          </a:prstGeom>
          <a:noFill/>
        </p:spPr>
      </p:pic>
    </p:spTree>
    <p:extLst>
      <p:ext uri="{BB962C8B-B14F-4D97-AF65-F5344CB8AC3E}">
        <p14:creationId xmlns:p14="http://schemas.microsoft.com/office/powerpoint/2010/main" val="2722665661"/>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olo e contenu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2"/>
          <a:srcRect/>
          <a:stretch/>
        </p:blipFill>
        <p:spPr>
          <a:xfrm>
            <a:off x="0" y="0"/>
            <a:ext cx="12192000" cy="6858000"/>
          </a:xfrm>
          <a:prstGeom prst="rect">
            <a:avLst/>
          </a:prstGeom>
          <a:noFill/>
        </p:spPr>
      </p:pic>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chemeClr val="accent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4"/>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accent1"/>
                </a:solidFill>
              </a:rPr>
              <a:t>humantechnopole.it</a:t>
            </a:r>
          </a:p>
        </p:txBody>
      </p:sp>
    </p:spTree>
    <p:extLst>
      <p:ext uri="{BB962C8B-B14F-4D97-AF65-F5344CB8AC3E}">
        <p14:creationId xmlns:p14="http://schemas.microsoft.com/office/powerpoint/2010/main" val="21461897"/>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33293" y="6326426"/>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4351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3898176787"/>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Vuota">
    <p:spTree>
      <p:nvGrpSpPr>
        <p:cNvPr id="1" name=""/>
        <p:cNvGrpSpPr/>
        <p:nvPr/>
      </p:nvGrpSpPr>
      <p:grpSpPr>
        <a:xfrm>
          <a:off x="0" y="0"/>
          <a:ext cx="0" cy="0"/>
          <a:chOff x="0" y="0"/>
          <a:chExt cx="0" cy="0"/>
        </a:xfrm>
      </p:grpSpPr>
      <p:pic>
        <p:nvPicPr>
          <p:cNvPr id="6" name="Immagine 5" descr="Immagine che contiene Policromia, blu, aqua, verde&#10;&#10;Descrizione generata automaticamente">
            <a:extLst>
              <a:ext uri="{FF2B5EF4-FFF2-40B4-BE49-F238E27FC236}">
                <a16:creationId xmlns:a16="http://schemas.microsoft.com/office/drawing/2014/main" id="{D67B83EA-421F-4468-4789-9397C95F7128}"/>
              </a:ext>
            </a:extLst>
          </p:cNvPr>
          <p:cNvPicPr>
            <a:picLocks noGrp="1" noRot="1" noChangeAspect="1" noMove="1" noResize="1" noEditPoints="1" noAdjustHandles="1" noChangeArrowheads="1" noChangeShapeType="1" noCrop="1"/>
          </p:cNvPicPr>
          <p:nvPr userDrawn="1"/>
        </p:nvPicPr>
        <p:blipFill>
          <a:blip r:embed="rId2">
            <a:alphaModFix/>
          </a:blip>
          <a:stretch>
            <a:fillRect/>
          </a:stretch>
        </p:blipFill>
        <p:spPr>
          <a:xfrm>
            <a:off x="0" y="0"/>
            <a:ext cx="12192000" cy="6858000"/>
          </a:xfrm>
          <a:prstGeom prst="rect">
            <a:avLst/>
          </a:prstGeom>
        </p:spPr>
      </p:pic>
      <p:pic>
        <p:nvPicPr>
          <p:cNvPr id="2" name="Immagine 1" descr="Immagine che contiene Elementi grafici, Carattere, grafica, testo&#10;&#10;Descrizione generata automaticamente">
            <a:extLst>
              <a:ext uri="{FF2B5EF4-FFF2-40B4-BE49-F238E27FC236}">
                <a16:creationId xmlns:a16="http://schemas.microsoft.com/office/drawing/2014/main" id="{6804DE08-E4D2-C049-7755-74C4793FF9AC}"/>
              </a:ext>
            </a:extLst>
          </p:cNvPr>
          <p:cNvPicPr>
            <a:picLocks noChangeAspect="1"/>
          </p:cNvPicPr>
          <p:nvPr userDrawn="1"/>
        </p:nvPicPr>
        <p:blipFill>
          <a:blip r:embed="rId3"/>
          <a:stretch>
            <a:fill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2E4C785F-1E56-77A3-427D-BB7A166353B8}"/>
              </a:ext>
            </a:extLst>
          </p:cNvPr>
          <p:cNvSpPr>
            <a:spLocks noGrp="1"/>
          </p:cNvSpPr>
          <p:nvPr>
            <p:ph type="sldNum" sz="quarter" idx="12"/>
          </p:nvPr>
        </p:nvSpPr>
        <p:spPr>
          <a:xfrm>
            <a:off x="10942955" y="6313890"/>
            <a:ext cx="838493" cy="227495"/>
          </a:xfrm>
          <a:prstGeom prst="rect">
            <a:avLst/>
          </a:prstGeom>
        </p:spPr>
        <p:txBody>
          <a:bodyPr/>
          <a:lstStyle>
            <a:lvl1pPr>
              <a:defRPr sz="1200" b="1">
                <a:solidFill>
                  <a:schemeClr val="bg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1" name="Segnaposto piè di pagina 4">
            <a:hlinkClick r:id="rId4"/>
            <a:extLst>
              <a:ext uri="{FF2B5EF4-FFF2-40B4-BE49-F238E27FC236}">
                <a16:creationId xmlns:a16="http://schemas.microsoft.com/office/drawing/2014/main" id="{3D6E473E-67AE-5805-8430-7EBBA2CD95F2}"/>
              </a:ext>
            </a:extLst>
          </p:cNvPr>
          <p:cNvSpPr txBox="1">
            <a:spLocks/>
          </p:cNvSpPr>
          <p:nvPr userDrawn="1"/>
        </p:nvSpPr>
        <p:spPr>
          <a:xfrm>
            <a:off x="4038600" y="6148758"/>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bg1"/>
                </a:solidFill>
              </a:rPr>
              <a:t>humantechnopole.it</a:t>
            </a:r>
          </a:p>
        </p:txBody>
      </p:sp>
      <p:pic>
        <p:nvPicPr>
          <p:cNvPr id="4" name="Immagine 3" descr="Immagine che contiene schermata, oscurità, linea, nero&#10;&#10;Descrizione generata automaticamente">
            <a:extLst>
              <a:ext uri="{FF2B5EF4-FFF2-40B4-BE49-F238E27FC236}">
                <a16:creationId xmlns:a16="http://schemas.microsoft.com/office/drawing/2014/main" id="{376195FF-D5F8-05BE-B10F-E2A84A1482FB}"/>
              </a:ext>
            </a:extLst>
          </p:cNvPr>
          <p:cNvPicPr>
            <a:picLocks noChangeAspect="1"/>
          </p:cNvPicPr>
          <p:nvPr userDrawn="1"/>
        </p:nvPicPr>
        <p:blipFill>
          <a:blip r:embed="rId5">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4884535"/>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618536"/>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4088" userDrawn="1">
          <p15:clr>
            <a:srgbClr val="FBAE40"/>
          </p15:clr>
        </p15:guide>
        <p15:guide id="4" orient="horz" pos="37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ver Piano Strategico">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43709759-0E47-884B-9CD9-AD6D4EE41C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olo 6">
            <a:extLst>
              <a:ext uri="{FF2B5EF4-FFF2-40B4-BE49-F238E27FC236}">
                <a16:creationId xmlns:a16="http://schemas.microsoft.com/office/drawing/2014/main" id="{6777722C-718B-9843-8860-1D5388412E0F}"/>
              </a:ext>
            </a:extLst>
          </p:cNvPr>
          <p:cNvSpPr>
            <a:spLocks noGrp="1"/>
          </p:cNvSpPr>
          <p:nvPr>
            <p:ph type="title" hasCustomPrompt="1"/>
          </p:nvPr>
        </p:nvSpPr>
        <p:spPr>
          <a:xfrm>
            <a:off x="515938" y="3158196"/>
            <a:ext cx="6244507" cy="907598"/>
          </a:xfrm>
          <a:prstGeom prst="rect">
            <a:avLst/>
          </a:prstGeom>
        </p:spPr>
        <p:txBody>
          <a:bodyPr anchor="b"/>
          <a:lstStyle>
            <a:lvl1pPr>
              <a:lnSpc>
                <a:spcPts val="3360"/>
              </a:lnSpc>
              <a:defRPr sz="2200" b="0" i="0">
                <a:solidFill>
                  <a:srgbClr val="A2C037"/>
                </a:solidFill>
                <a:latin typeface="Arial" panose="020B0604020202020204" pitchFamily="34" charset="0"/>
                <a:cs typeface="Arial" panose="020B0604020202020204" pitchFamily="34" charset="0"/>
              </a:defRPr>
            </a:lvl1pPr>
          </a:lstStyle>
          <a:p>
            <a:pPr lvl="0" algn="l" defTabSz="914400" rtl="0" eaLnBrk="1" latinLnBrk="0" hangingPunct="1">
              <a:lnSpc>
                <a:spcPts val="3360"/>
              </a:lnSpc>
              <a:spcBef>
                <a:spcPct val="0"/>
              </a:spcBef>
              <a:buNone/>
            </a:pPr>
            <a:r>
              <a:rPr lang="it-IT" sz="2200" b="0" i="0" kern="1200" err="1">
                <a:solidFill>
                  <a:srgbClr val="A2C037"/>
                </a:solidFill>
                <a:effectLst/>
                <a:latin typeface="Avenir Next" panose="020B0503020202020204" pitchFamily="34" charset="0"/>
                <a:ea typeface="+mj-ea"/>
                <a:cs typeface="Arial" panose="020B0604020202020204" pitchFamily="34" charset="0"/>
              </a:rPr>
              <a:t>Improving</a:t>
            </a:r>
            <a:r>
              <a:rPr lang="it-IT" sz="2200" b="0" i="0" kern="1200">
                <a:solidFill>
                  <a:srgbClr val="A2C037"/>
                </a:solidFill>
                <a:effectLst/>
                <a:latin typeface="Avenir Next" panose="020B0503020202020204" pitchFamily="34" charset="0"/>
                <a:ea typeface="+mj-ea"/>
                <a:cs typeface="Arial" panose="020B0604020202020204" pitchFamily="34" charset="0"/>
              </a:rPr>
              <a:t> human life and </a:t>
            </a:r>
            <a:r>
              <a:rPr lang="it-IT" sz="2200" b="0" i="0" kern="1200" err="1">
                <a:solidFill>
                  <a:srgbClr val="A2C037"/>
                </a:solidFill>
                <a:effectLst/>
                <a:latin typeface="Avenir Next" panose="020B0503020202020204" pitchFamily="34" charset="0"/>
                <a:ea typeface="+mj-ea"/>
                <a:cs typeface="Arial" panose="020B0604020202020204" pitchFamily="34" charset="0"/>
              </a:rPr>
              <a:t>technology</a:t>
            </a:r>
            <a:endParaRPr lang="it-IT" sz="2200" b="0" i="0" kern="1200">
              <a:solidFill>
                <a:srgbClr val="A2C037"/>
              </a:solidFill>
              <a:effectLst/>
              <a:latin typeface="Avenir Next" panose="020B0503020202020204" pitchFamily="34" charset="0"/>
              <a:ea typeface="+mj-ea"/>
              <a:cs typeface="Arial" panose="020B0604020202020204" pitchFamily="34" charset="0"/>
            </a:endParaRPr>
          </a:p>
        </p:txBody>
      </p:sp>
      <p:sp>
        <p:nvSpPr>
          <p:cNvPr id="9" name="Segnaposto testo 8">
            <a:extLst>
              <a:ext uri="{FF2B5EF4-FFF2-40B4-BE49-F238E27FC236}">
                <a16:creationId xmlns:a16="http://schemas.microsoft.com/office/drawing/2014/main" id="{42E6AB72-07D4-044E-8DDF-7776946E559D}"/>
              </a:ext>
            </a:extLst>
          </p:cNvPr>
          <p:cNvSpPr>
            <a:spLocks noGrp="1"/>
          </p:cNvSpPr>
          <p:nvPr>
            <p:ph type="body" sz="quarter" idx="13" hasCustomPrompt="1"/>
          </p:nvPr>
        </p:nvSpPr>
        <p:spPr>
          <a:xfrm>
            <a:off x="515938" y="5687616"/>
            <a:ext cx="4251913" cy="252916"/>
          </a:xfrm>
          <a:prstGeom prst="rect">
            <a:avLst/>
          </a:prstGeom>
        </p:spPr>
        <p:txBody>
          <a:bodyPr lIns="0" tIns="0" rIns="0" bIns="0" anchor="b"/>
          <a:lstStyle>
            <a:lvl1pPr marL="0" indent="0">
              <a:buNone/>
              <a:defRPr sz="1400">
                <a:solidFill>
                  <a:schemeClr val="bg1"/>
                </a:solidFill>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GB" noProof="0"/>
              <a:t>LUOGO / DATA</a:t>
            </a:r>
          </a:p>
        </p:txBody>
      </p:sp>
      <p:sp>
        <p:nvSpPr>
          <p:cNvPr id="16" name="CasellaDiTesto 15">
            <a:extLst>
              <a:ext uri="{FF2B5EF4-FFF2-40B4-BE49-F238E27FC236}">
                <a16:creationId xmlns:a16="http://schemas.microsoft.com/office/drawing/2014/main" id="{B2692F4D-D3A9-1343-84BE-1710858B2923}"/>
              </a:ext>
            </a:extLst>
          </p:cNvPr>
          <p:cNvSpPr txBox="1"/>
          <p:nvPr/>
        </p:nvSpPr>
        <p:spPr>
          <a:xfrm>
            <a:off x="1916723" y="3622431"/>
            <a:ext cx="184731" cy="369332"/>
          </a:xfrm>
          <a:prstGeom prst="rect">
            <a:avLst/>
          </a:prstGeom>
          <a:noFill/>
        </p:spPr>
        <p:txBody>
          <a:bodyPr wrap="none" rtlCol="0">
            <a:spAutoFit/>
          </a:bodyPr>
          <a:lstStyle/>
          <a:p>
            <a:endParaRPr lang="en-GB" noProof="0"/>
          </a:p>
        </p:txBody>
      </p:sp>
      <p:sp>
        <p:nvSpPr>
          <p:cNvPr id="8" name="CasellaDiTesto 7">
            <a:extLst>
              <a:ext uri="{FF2B5EF4-FFF2-40B4-BE49-F238E27FC236}">
                <a16:creationId xmlns:a16="http://schemas.microsoft.com/office/drawing/2014/main" id="{35A5F02C-424F-0849-A1FC-00A8FBED9677}"/>
              </a:ext>
            </a:extLst>
          </p:cNvPr>
          <p:cNvSpPr txBox="1"/>
          <p:nvPr userDrawn="1"/>
        </p:nvSpPr>
        <p:spPr>
          <a:xfrm>
            <a:off x="1916723" y="3622431"/>
            <a:ext cx="184731" cy="369332"/>
          </a:xfrm>
          <a:prstGeom prst="rect">
            <a:avLst/>
          </a:prstGeom>
          <a:noFill/>
        </p:spPr>
        <p:txBody>
          <a:bodyPr wrap="none" rtlCol="0">
            <a:spAutoFit/>
          </a:bodyPr>
          <a:lstStyle/>
          <a:p>
            <a:endParaRPr lang="en-GB" noProof="0"/>
          </a:p>
        </p:txBody>
      </p:sp>
      <p:pic>
        <p:nvPicPr>
          <p:cNvPr id="2" name="Immagine 1">
            <a:extLst>
              <a:ext uri="{FF2B5EF4-FFF2-40B4-BE49-F238E27FC236}">
                <a16:creationId xmlns:a16="http://schemas.microsoft.com/office/drawing/2014/main" id="{273AF3FE-37C0-8BB6-19AA-324C56468617}"/>
              </a:ext>
            </a:extLst>
          </p:cNvPr>
          <p:cNvPicPr>
            <a:picLocks noChangeAspect="1"/>
          </p:cNvPicPr>
          <p:nvPr userDrawn="1"/>
        </p:nvPicPr>
        <p:blipFill>
          <a:blip r:embed="rId3"/>
          <a:srcRect/>
          <a:stretch/>
        </p:blipFill>
        <p:spPr>
          <a:xfrm>
            <a:off x="515938" y="2256945"/>
            <a:ext cx="4915619" cy="1170384"/>
          </a:xfrm>
          <a:prstGeom prst="rect">
            <a:avLst/>
          </a:prstGeom>
        </p:spPr>
      </p:pic>
    </p:spTree>
    <p:extLst>
      <p:ext uri="{BB962C8B-B14F-4D97-AF65-F5344CB8AC3E}">
        <p14:creationId xmlns:p14="http://schemas.microsoft.com/office/powerpoint/2010/main" val="16884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F065D58-60CD-4002-75C3-EC0B921D5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4623AC6-C701-4337-3447-FC18B3739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9CA16E3-0888-FAF8-8357-A2D72FEF96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solidFill>
                <a:latin typeface="Arial" panose="020B0604020202020204" pitchFamily="34" charset="0"/>
                <a:cs typeface="Arial" panose="020B0604020202020204" pitchFamily="34" charset="0"/>
              </a:defRPr>
            </a:lvl1pPr>
          </a:lstStyle>
          <a:p>
            <a:endParaRPr lang="it-IT"/>
          </a:p>
        </p:txBody>
      </p:sp>
      <p:sp>
        <p:nvSpPr>
          <p:cNvPr id="5" name="Segnaposto piè di pagina 4">
            <a:extLst>
              <a:ext uri="{FF2B5EF4-FFF2-40B4-BE49-F238E27FC236}">
                <a16:creationId xmlns:a16="http://schemas.microsoft.com/office/drawing/2014/main" id="{1FA8C509-4CF3-1C47-7C42-25933AE9C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solidFill>
                <a:latin typeface="Arial" panose="020B0604020202020204" pitchFamily="34" charset="0"/>
                <a:cs typeface="Arial" panose="020B0604020202020204" pitchFamily="34" charset="0"/>
              </a:defRPr>
            </a:lvl1pPr>
          </a:lstStyle>
          <a:p>
            <a:r>
              <a:rPr lang="en-GB" err="1"/>
              <a:t>humantechnopole.it</a:t>
            </a:r>
            <a:endParaRPr lang="en-GB"/>
          </a:p>
        </p:txBody>
      </p:sp>
      <p:sp>
        <p:nvSpPr>
          <p:cNvPr id="6" name="Segnaposto numero diapositiva 5">
            <a:extLst>
              <a:ext uri="{FF2B5EF4-FFF2-40B4-BE49-F238E27FC236}">
                <a16:creationId xmlns:a16="http://schemas.microsoft.com/office/drawing/2014/main" id="{3CAFEEF6-E7B8-326F-50F5-0C64493426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solidFill>
                <a:latin typeface="Arial" panose="020B0604020202020204" pitchFamily="34" charset="0"/>
                <a:cs typeface="Arial" panose="020B0604020202020204" pitchFamily="34" charset="0"/>
              </a:defRPr>
            </a:lvl1pPr>
          </a:lstStyle>
          <a:p>
            <a:fld id="{38A05967-CA1D-5C46-AFEB-6605DA15A10A}" type="slidenum">
              <a:rPr lang="it-IT" smtClean="0"/>
              <a:pPr/>
              <a:t>‹#›</a:t>
            </a:fld>
            <a:endParaRPr lang="it-IT"/>
          </a:p>
        </p:txBody>
      </p:sp>
    </p:spTree>
    <p:extLst>
      <p:ext uri="{BB962C8B-B14F-4D97-AF65-F5344CB8AC3E}">
        <p14:creationId xmlns:p14="http://schemas.microsoft.com/office/powerpoint/2010/main" val="510815464"/>
      </p:ext>
    </p:extLst>
  </p:cSld>
  <p:clrMap bg1="dk1" tx1="lt1" bg2="dk2" tx2="lt2" accent1="accent1" accent2="accent2" accent3="accent3" accent4="accent4" accent5="accent5" accent6="accent6" hlink="hlink" folHlink="folHlink"/>
  <p:sldLayoutIdLst>
    <p:sldLayoutId id="2147483665" r:id="rId1"/>
    <p:sldLayoutId id="2147483650" r:id="rId2"/>
    <p:sldLayoutId id="2147483664" r:id="rId3"/>
    <p:sldLayoutId id="2147483666" r:id="rId4"/>
    <p:sldLayoutId id="2147483667" r:id="rId5"/>
    <p:sldLayoutId id="2147483663" r:id="rId6"/>
    <p:sldLayoutId id="2147483660" r:id="rId7"/>
    <p:sldLayoutId id="2147483655" r:id="rId8"/>
  </p:sldLayoutIdLst>
  <p:hf hdr="0" dt="0"/>
  <p:txStyles>
    <p:titleStyle>
      <a:lvl1pPr algn="l" defTabSz="914400" rtl="0" eaLnBrk="1" latinLnBrk="0" hangingPunct="1">
        <a:lnSpc>
          <a:spcPct val="90000"/>
        </a:lnSpc>
        <a:spcBef>
          <a:spcPct val="0"/>
        </a:spcBef>
        <a:buNone/>
        <a:defRPr sz="440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171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80" r:id="rId10"/>
    <p:sldLayoutId id="2147483681" r:id="rId11"/>
  </p:sldLayoutIdLst>
  <p:hf hdr="0"/>
  <p:txStyles>
    <p:title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459">
          <p15:clr>
            <a:srgbClr val="F26B43"/>
          </p15:clr>
        </p15:guide>
        <p15:guide id="5" orient="horz" pos="3861">
          <p15:clr>
            <a:srgbClr val="F26B43"/>
          </p15:clr>
        </p15:guide>
        <p15:guide id="6" pos="325">
          <p15:clr>
            <a:srgbClr val="F26B43"/>
          </p15:clr>
        </p15:guide>
        <p15:guide id="7" pos="7355">
          <p15:clr>
            <a:srgbClr val="F26B43"/>
          </p15:clr>
        </p15:guide>
        <p15:guide id="8" orient="horz" pos="2160">
          <p15:clr>
            <a:srgbClr val="F26B43"/>
          </p15:clr>
        </p15:guide>
        <p15:guide id="9" orient="horz" pos="686">
          <p15:clr>
            <a:srgbClr val="F26B43"/>
          </p15:clr>
        </p15:guide>
        <p15:guide id="11" orient="horz" pos="913">
          <p15:clr>
            <a:srgbClr val="F26B43"/>
          </p15:clr>
        </p15:guide>
        <p15:guide id="12" orient="horz" pos="3748">
          <p15:clr>
            <a:srgbClr val="F26B43"/>
          </p15:clr>
        </p15:guide>
        <p15:guide id="13" pos="7061">
          <p15:clr>
            <a:srgbClr val="F26B43"/>
          </p15:clr>
        </p15:guide>
        <p15:guide id="14"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5.sv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51.sv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49.sv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9.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9.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hyperlink" Target="https://mistral.ai/news/announcing-mistral-7b" TargetMode="External"/><Relationship Id="rId2" Type="http://schemas.openxmlformats.org/officeDocument/2006/relationships/hyperlink" Target="https://community.aws/content/2ZVa61RxToXUFzcuY8Hbut6L150/what-is-an-instruct-model?lang=en" TargetMode="External"/><Relationship Id="rId1" Type="http://schemas.openxmlformats.org/officeDocument/2006/relationships/slideLayout" Target="../slideLayouts/slideLayout19.xml"/><Relationship Id="rId4" Type="http://schemas.openxmlformats.org/officeDocument/2006/relationships/hyperlink" Target="https://towardsdatascience.com/integrating-llm-agents-with-langchain-into-vica-d18a5c8583c6/?utm_source=chatgpt.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FA72FF16-1623-F6C1-7057-EC89682AFD82}"/>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sp>
        <p:nvSpPr>
          <p:cNvPr id="3" name="Segnaposto testo 8">
            <a:extLst>
              <a:ext uri="{FF2B5EF4-FFF2-40B4-BE49-F238E27FC236}">
                <a16:creationId xmlns:a16="http://schemas.microsoft.com/office/drawing/2014/main" id="{2CE26157-301D-2262-12AC-638D27EEAC69}"/>
              </a:ext>
            </a:extLst>
          </p:cNvPr>
          <p:cNvSpPr txBox="1">
            <a:spLocks/>
          </p:cNvSpPr>
          <p:nvPr/>
        </p:nvSpPr>
        <p:spPr>
          <a:xfrm>
            <a:off x="515938" y="5492571"/>
            <a:ext cx="3933825" cy="498475"/>
          </a:xfrm>
          <a:prstGeom prst="rect">
            <a:avLst/>
          </a:prstGeom>
        </p:spPr>
        <p:txBody>
          <a:bodyPr lIns="0" tIns="0" rIns="0" bIns="0" anchor="b"/>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005BA8"/>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FFFFFF"/>
                </a:solidFill>
                <a:effectLst/>
                <a:uLnTx/>
                <a:uFillTx/>
                <a:latin typeface="+mn-lt"/>
                <a:ea typeface="+mn-ea"/>
                <a:cs typeface="Arial" panose="020B0604020202020204" pitchFamily="34" charset="0"/>
              </a:rPr>
              <a:t>Milano, xxx</a:t>
            </a:r>
          </a:p>
        </p:txBody>
      </p:sp>
      <p:pic>
        <p:nvPicPr>
          <p:cNvPr id="2" name="Immagine 1">
            <a:extLst>
              <a:ext uri="{FF2B5EF4-FFF2-40B4-BE49-F238E27FC236}">
                <a16:creationId xmlns:a16="http://schemas.microsoft.com/office/drawing/2014/main" id="{ED3C6200-87EF-B48E-5377-5D39EE5CF11E}"/>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61F9BEB3-60E2-CA10-1A74-27DA66250C75}"/>
              </a:ext>
            </a:extLst>
          </p:cNvPr>
          <p:cNvSpPr txBox="1">
            <a:spLocks/>
          </p:cNvSpPr>
          <p:nvPr/>
        </p:nvSpPr>
        <p:spPr>
          <a:xfrm>
            <a:off x="406148" y="3623095"/>
            <a:ext cx="6244507" cy="365126"/>
          </a:xfrm>
          <a:prstGeom prst="rect">
            <a:avLst/>
          </a:prstGeom>
        </p:spPr>
        <p:txBody>
          <a:bodyPr anchor="b"/>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2200" b="0" i="0" u="none" strike="noStrike" kern="1200" cap="none" spc="0" normalizeH="0" baseline="0" noProof="1">
                <a:ln>
                  <a:noFill/>
                </a:ln>
                <a:solidFill>
                  <a:srgbClr val="A2C037"/>
                </a:solidFill>
                <a:effectLst/>
                <a:uLnTx/>
                <a:uFillTx/>
                <a:latin typeface="+mj-lt"/>
                <a:ea typeface="+mj-ea"/>
                <a:cs typeface="Arial" panose="020B0604020202020204" pitchFamily="34" charset="0"/>
              </a:rPr>
              <a:t>Camilla Callierotti</a:t>
            </a:r>
          </a:p>
        </p:txBody>
      </p:sp>
      <p:sp>
        <p:nvSpPr>
          <p:cNvPr id="9" name="Titolo 6">
            <a:extLst>
              <a:ext uri="{FF2B5EF4-FFF2-40B4-BE49-F238E27FC236}">
                <a16:creationId xmlns:a16="http://schemas.microsoft.com/office/drawing/2014/main" id="{94FA140B-714D-DD82-9B2A-70D52390AB49}"/>
              </a:ext>
            </a:extLst>
          </p:cNvPr>
          <p:cNvSpPr txBox="1">
            <a:spLocks/>
          </p:cNvSpPr>
          <p:nvPr/>
        </p:nvSpPr>
        <p:spPr>
          <a:xfrm>
            <a:off x="406148" y="2927475"/>
            <a:ext cx="6244507" cy="659166"/>
          </a:xfrm>
          <a:prstGeom prst="rect">
            <a:avLst/>
          </a:prstGeom>
        </p:spPr>
        <p:txBody>
          <a:bodyPr anchor="b"/>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OMICS-query: </a:t>
            </a:r>
          </a:p>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A Chatbot Interface for </a:t>
            </a:r>
          </a:p>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nf-core/rnaseq Results</a:t>
            </a:r>
          </a:p>
        </p:txBody>
      </p:sp>
    </p:spTree>
    <p:extLst>
      <p:ext uri="{BB962C8B-B14F-4D97-AF65-F5344CB8AC3E}">
        <p14:creationId xmlns:p14="http://schemas.microsoft.com/office/powerpoint/2010/main" val="1698331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0C0E2-271F-4642-1705-8510F9D55717}"/>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7E57875C-7238-527A-2B04-3EC1208BBC44}"/>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1861AE30-F3A5-2D5A-7971-4668EEA64B91}"/>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3467DED4-5C55-F93A-72A0-B4764D4AF178}"/>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b="1" noProof="1">
              <a:solidFill>
                <a:schemeClr val="accent6"/>
              </a:solidFill>
              <a:latin typeface="+mj-lt"/>
            </a:endParaRPr>
          </a:p>
          <a:p>
            <a:pPr marL="457200" lvl="0" indent="-457200">
              <a:buFontTx/>
              <a:buAutoNum type="arabicPeriod"/>
              <a:defRPr/>
            </a:pPr>
            <a:r>
              <a:rPr lang="en-US" b="1" noProof="1">
                <a:solidFill>
                  <a:schemeClr val="accent6"/>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lumMod val="50000"/>
                  </a:schemeClr>
                </a:solidFill>
                <a:latin typeface="+mj-lt"/>
              </a:rPr>
              <a:t>Corner Cases</a:t>
            </a:r>
          </a:p>
          <a:p>
            <a:pPr marL="457200" lvl="0" indent="-457200">
              <a:buFontTx/>
              <a:buAutoNum type="arabicPeriod"/>
              <a:defRPr/>
            </a:pPr>
            <a:r>
              <a:rPr lang="en-US" b="1" noProof="1">
                <a:solidFill>
                  <a:schemeClr val="accent6">
                    <a:lumMod val="50000"/>
                  </a:schemeClr>
                </a:solidFill>
                <a:latin typeface="+mj-lt"/>
              </a:rPr>
              <a:t>Deployment &amp; Client Integration</a:t>
            </a:r>
            <a:endPar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endParaRPr>
          </a:p>
        </p:txBody>
      </p:sp>
    </p:spTree>
    <p:extLst>
      <p:ext uri="{BB962C8B-B14F-4D97-AF65-F5344CB8AC3E}">
        <p14:creationId xmlns:p14="http://schemas.microsoft.com/office/powerpoint/2010/main" val="4256016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F5845-ED95-C573-60B3-7EFED585303E}"/>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E01CC27F-C3B3-9F04-F39C-D2672D90A218}"/>
              </a:ext>
            </a:extLst>
          </p:cNvPr>
          <p:cNvSpPr/>
          <p:nvPr/>
        </p:nvSpPr>
        <p:spPr>
          <a:xfrm>
            <a:off x="6945249" y="1898248"/>
            <a:ext cx="1799749" cy="3977619"/>
          </a:xfrm>
          <a:prstGeom prst="rect">
            <a:avLst/>
          </a:prstGeom>
          <a:solidFill>
            <a:schemeClr val="accent4">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1" name="Rectangle 30">
            <a:extLst>
              <a:ext uri="{FF2B5EF4-FFF2-40B4-BE49-F238E27FC236}">
                <a16:creationId xmlns:a16="http://schemas.microsoft.com/office/drawing/2014/main" id="{D9D34EF3-AE9E-8159-43FF-AF3B4B4DB1C1}"/>
              </a:ext>
            </a:extLst>
          </p:cNvPr>
          <p:cNvSpPr/>
          <p:nvPr/>
        </p:nvSpPr>
        <p:spPr>
          <a:xfrm>
            <a:off x="9120801" y="1898248"/>
            <a:ext cx="1799749" cy="3977619"/>
          </a:xfrm>
          <a:prstGeom prst="rect">
            <a:avLst/>
          </a:prstGeom>
          <a:solidFill>
            <a:schemeClr val="accent5">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2" name="Rectangle 31">
            <a:extLst>
              <a:ext uri="{FF2B5EF4-FFF2-40B4-BE49-F238E27FC236}">
                <a16:creationId xmlns:a16="http://schemas.microsoft.com/office/drawing/2014/main" id="{57BC9946-0F6F-1BD7-8260-1BCE469A644A}"/>
              </a:ext>
            </a:extLst>
          </p:cNvPr>
          <p:cNvSpPr/>
          <p:nvPr/>
        </p:nvSpPr>
        <p:spPr>
          <a:xfrm>
            <a:off x="4904886" y="1898248"/>
            <a:ext cx="1799749" cy="3977619"/>
          </a:xfrm>
          <a:prstGeom prst="rect">
            <a:avLst/>
          </a:prstGeom>
          <a:solidFill>
            <a:schemeClr val="accent3">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6" name="Rectangle 25">
            <a:extLst>
              <a:ext uri="{FF2B5EF4-FFF2-40B4-BE49-F238E27FC236}">
                <a16:creationId xmlns:a16="http://schemas.microsoft.com/office/drawing/2014/main" id="{5C51B6CE-802D-DBC0-F467-85E29969BC5F}"/>
              </a:ext>
            </a:extLst>
          </p:cNvPr>
          <p:cNvSpPr/>
          <p:nvPr/>
        </p:nvSpPr>
        <p:spPr>
          <a:xfrm>
            <a:off x="2822619" y="1898248"/>
            <a:ext cx="1799749" cy="3977619"/>
          </a:xfrm>
          <a:prstGeom prst="rect">
            <a:avLst/>
          </a:prstGeom>
          <a:solidFill>
            <a:schemeClr val="accent2">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5" name="Rectangle 24">
            <a:extLst>
              <a:ext uri="{FF2B5EF4-FFF2-40B4-BE49-F238E27FC236}">
                <a16:creationId xmlns:a16="http://schemas.microsoft.com/office/drawing/2014/main" id="{581A17A2-646A-30BD-AA4A-BD725A0A9ECC}"/>
              </a:ext>
            </a:extLst>
          </p:cNvPr>
          <p:cNvSpPr/>
          <p:nvPr/>
        </p:nvSpPr>
        <p:spPr>
          <a:xfrm>
            <a:off x="647067" y="1898248"/>
            <a:ext cx="1799749" cy="3977619"/>
          </a:xfrm>
          <a:prstGeom prst="rect">
            <a:avLst/>
          </a:prstGeom>
          <a:solidFill>
            <a:schemeClr val="accent1">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Off-page Connector 11">
            <a:extLst>
              <a:ext uri="{FF2B5EF4-FFF2-40B4-BE49-F238E27FC236}">
                <a16:creationId xmlns:a16="http://schemas.microsoft.com/office/drawing/2014/main" id="{4647EFCF-0473-A316-74B3-050C931195DF}"/>
              </a:ext>
            </a:extLst>
          </p:cNvPr>
          <p:cNvSpPr/>
          <p:nvPr/>
        </p:nvSpPr>
        <p:spPr>
          <a:xfrm rot="16200000">
            <a:off x="9776061" y="1021246"/>
            <a:ext cx="735507" cy="2759699"/>
          </a:xfrm>
          <a:prstGeom prst="flowChartOffpageConnector">
            <a:avLst/>
          </a:prstGeom>
          <a:solidFill>
            <a:schemeClr val="accent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Titolo 1">
            <a:extLst>
              <a:ext uri="{FF2B5EF4-FFF2-40B4-BE49-F238E27FC236}">
                <a16:creationId xmlns:a16="http://schemas.microsoft.com/office/drawing/2014/main" id="{39142FB5-FB09-FC55-82A3-70F320191A2B}"/>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Evolution of Approaches</a:t>
            </a:r>
          </a:p>
        </p:txBody>
      </p:sp>
      <p:sp>
        <p:nvSpPr>
          <p:cNvPr id="11" name="Off-page Connector 10">
            <a:extLst>
              <a:ext uri="{FF2B5EF4-FFF2-40B4-BE49-F238E27FC236}">
                <a16:creationId xmlns:a16="http://schemas.microsoft.com/office/drawing/2014/main" id="{61B9C072-3A55-C579-8F6D-862B5623E4E6}"/>
              </a:ext>
            </a:extLst>
          </p:cNvPr>
          <p:cNvSpPr/>
          <p:nvPr/>
        </p:nvSpPr>
        <p:spPr>
          <a:xfrm rot="16200000">
            <a:off x="7609883" y="1125417"/>
            <a:ext cx="735507" cy="2551355"/>
          </a:xfrm>
          <a:prstGeom prst="flowChartOffpageConnector">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 name="Segnaposto testo 2">
            <a:extLst>
              <a:ext uri="{FF2B5EF4-FFF2-40B4-BE49-F238E27FC236}">
                <a16:creationId xmlns:a16="http://schemas.microsoft.com/office/drawing/2014/main" id="{344D4000-58E7-8611-9F13-A49C514F5437}"/>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A1C036"/>
              </a:buClr>
              <a:defRPr/>
            </a:pPr>
            <a:r>
              <a:rPr lang="en-US" b="1" noProof="1"/>
              <a:t>From Intent </a:t>
            </a:r>
            <a:r>
              <a:rPr lang="en-US" sz="1800" b="1" noProof="1"/>
              <a:t>Classification</a:t>
            </a:r>
            <a:r>
              <a:rPr lang="en-US" b="1" noProof="1"/>
              <a:t> to Agentic AI</a:t>
            </a:r>
            <a:endParaRPr lang="en-US" b="1" i="1" noProof="1">
              <a:latin typeface="Aptos" panose="020B0004020202020204" pitchFamily="34" charset="0"/>
            </a:endParaRPr>
          </a:p>
        </p:txBody>
      </p:sp>
      <p:sp>
        <p:nvSpPr>
          <p:cNvPr id="10" name="Off-page Connector 9">
            <a:extLst>
              <a:ext uri="{FF2B5EF4-FFF2-40B4-BE49-F238E27FC236}">
                <a16:creationId xmlns:a16="http://schemas.microsoft.com/office/drawing/2014/main" id="{7DE42636-EACE-FB1E-D3DA-2A0283FB94C2}"/>
              </a:ext>
            </a:extLst>
          </p:cNvPr>
          <p:cNvSpPr/>
          <p:nvPr/>
        </p:nvSpPr>
        <p:spPr>
          <a:xfrm rot="16200000">
            <a:off x="5547876" y="1125417"/>
            <a:ext cx="735507" cy="2551355"/>
          </a:xfrm>
          <a:prstGeom prst="flowChartOffpageConnector">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9" name="Off-page Connector 8">
            <a:extLst>
              <a:ext uri="{FF2B5EF4-FFF2-40B4-BE49-F238E27FC236}">
                <a16:creationId xmlns:a16="http://schemas.microsoft.com/office/drawing/2014/main" id="{0CA3E3C3-557B-50FE-C98B-5C59D0628347}"/>
              </a:ext>
            </a:extLst>
          </p:cNvPr>
          <p:cNvSpPr/>
          <p:nvPr/>
        </p:nvSpPr>
        <p:spPr>
          <a:xfrm rot="16200000">
            <a:off x="3485869" y="1125417"/>
            <a:ext cx="735507" cy="2551355"/>
          </a:xfrm>
          <a:prstGeom prst="flowChartOffpageConnector">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Off-page Connector 7">
            <a:extLst>
              <a:ext uri="{FF2B5EF4-FFF2-40B4-BE49-F238E27FC236}">
                <a16:creationId xmlns:a16="http://schemas.microsoft.com/office/drawing/2014/main" id="{41084082-C36C-5131-6FF5-8573E489C09A}"/>
              </a:ext>
            </a:extLst>
          </p:cNvPr>
          <p:cNvSpPr/>
          <p:nvPr/>
        </p:nvSpPr>
        <p:spPr>
          <a:xfrm rot="16200000">
            <a:off x="1423862" y="1125417"/>
            <a:ext cx="735507" cy="2551355"/>
          </a:xfrm>
          <a:prstGeom prst="flowChartOffpageConnector">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 tIns="0" rIns="0" bIns="0" rtlCol="0" anchor="ctr"/>
          <a:lstStyle/>
          <a:p>
            <a:pPr algn="ctr"/>
            <a:endParaRPr lang="en-US" noProof="1"/>
          </a:p>
        </p:txBody>
      </p:sp>
      <p:sp>
        <p:nvSpPr>
          <p:cNvPr id="15" name="TextBox 14">
            <a:extLst>
              <a:ext uri="{FF2B5EF4-FFF2-40B4-BE49-F238E27FC236}">
                <a16:creationId xmlns:a16="http://schemas.microsoft.com/office/drawing/2014/main" id="{62A4AE63-6372-B9EF-8927-8FD70142EDB6}"/>
              </a:ext>
            </a:extLst>
          </p:cNvPr>
          <p:cNvSpPr txBox="1"/>
          <p:nvPr/>
        </p:nvSpPr>
        <p:spPr>
          <a:xfrm>
            <a:off x="3067294" y="2041222"/>
            <a:ext cx="1572658" cy="738664"/>
          </a:xfrm>
          <a:prstGeom prst="rect">
            <a:avLst/>
          </a:prstGeom>
          <a:noFill/>
        </p:spPr>
        <p:txBody>
          <a:bodyPr wrap="square" rtlCol="0">
            <a:spAutoFit/>
          </a:bodyPr>
          <a:lstStyle/>
          <a:p>
            <a:pPr lvl="0"/>
            <a:r>
              <a:rPr lang="en-US" sz="1400" b="1" noProof="1">
                <a:solidFill>
                  <a:schemeClr val="bg1"/>
                </a:solidFill>
                <a:latin typeface="Aptos" panose="020B0004020202020204" pitchFamily="34" charset="0"/>
              </a:rPr>
              <a:t>TAPAS Table Question-Answering</a:t>
            </a:r>
          </a:p>
        </p:txBody>
      </p:sp>
      <p:sp>
        <p:nvSpPr>
          <p:cNvPr id="21" name="TextBox 20">
            <a:extLst>
              <a:ext uri="{FF2B5EF4-FFF2-40B4-BE49-F238E27FC236}">
                <a16:creationId xmlns:a16="http://schemas.microsoft.com/office/drawing/2014/main" id="{8F96BC5E-6D83-8427-1C4D-BFA4332056D6}"/>
              </a:ext>
            </a:extLst>
          </p:cNvPr>
          <p:cNvSpPr txBox="1">
            <a:spLocks noChangeAspect="1"/>
          </p:cNvSpPr>
          <p:nvPr/>
        </p:nvSpPr>
        <p:spPr>
          <a:xfrm>
            <a:off x="665659" y="2020035"/>
            <a:ext cx="1572658" cy="738664"/>
          </a:xfrm>
          <a:prstGeom prst="rect">
            <a:avLst/>
          </a:prstGeom>
          <a:noFill/>
        </p:spPr>
        <p:txBody>
          <a:bodyPr wrap="square" rtlCol="0" anchor="ctr" anchorCtr="0">
            <a:noAutofit/>
          </a:bodyPr>
          <a:lstStyle/>
          <a:p>
            <a:r>
              <a:rPr lang="en-US" sz="1400" b="1" noProof="1">
                <a:solidFill>
                  <a:schemeClr val="bg1"/>
                </a:solidFill>
                <a:latin typeface="Aptos" panose="020B0004020202020204" pitchFamily="34" charset="0"/>
              </a:rPr>
              <a:t>BERT Sentence Embeddings</a:t>
            </a:r>
          </a:p>
        </p:txBody>
      </p:sp>
      <p:sp>
        <p:nvSpPr>
          <p:cNvPr id="22" name="TextBox 21">
            <a:extLst>
              <a:ext uri="{FF2B5EF4-FFF2-40B4-BE49-F238E27FC236}">
                <a16:creationId xmlns:a16="http://schemas.microsoft.com/office/drawing/2014/main" id="{944840D3-1CEC-35E4-AF85-6354B6F8F124}"/>
              </a:ext>
            </a:extLst>
          </p:cNvPr>
          <p:cNvSpPr txBox="1">
            <a:spLocks noChangeAspect="1"/>
          </p:cNvSpPr>
          <p:nvPr/>
        </p:nvSpPr>
        <p:spPr>
          <a:xfrm>
            <a:off x="7191306" y="2020035"/>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PandasAI over DataFrames</a:t>
            </a:r>
          </a:p>
        </p:txBody>
      </p:sp>
      <p:sp>
        <p:nvSpPr>
          <p:cNvPr id="23" name="TextBox 22">
            <a:extLst>
              <a:ext uri="{FF2B5EF4-FFF2-40B4-BE49-F238E27FC236}">
                <a16:creationId xmlns:a16="http://schemas.microsoft.com/office/drawing/2014/main" id="{0A29A1ED-8D1C-6B50-4522-E1FD6B3D3558}"/>
              </a:ext>
            </a:extLst>
          </p:cNvPr>
          <p:cNvSpPr txBox="1">
            <a:spLocks noChangeAspect="1"/>
          </p:cNvSpPr>
          <p:nvPr/>
        </p:nvSpPr>
        <p:spPr>
          <a:xfrm>
            <a:off x="5129299" y="2033340"/>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RAG (Retrieval-Augmented Generation)</a:t>
            </a:r>
          </a:p>
        </p:txBody>
      </p:sp>
      <p:sp>
        <p:nvSpPr>
          <p:cNvPr id="24" name="TextBox 23">
            <a:extLst>
              <a:ext uri="{FF2B5EF4-FFF2-40B4-BE49-F238E27FC236}">
                <a16:creationId xmlns:a16="http://schemas.microsoft.com/office/drawing/2014/main" id="{E431F28A-F2B7-548E-FAB4-1B1387307ECD}"/>
              </a:ext>
            </a:extLst>
          </p:cNvPr>
          <p:cNvSpPr txBox="1">
            <a:spLocks noChangeAspect="1"/>
          </p:cNvSpPr>
          <p:nvPr/>
        </p:nvSpPr>
        <p:spPr>
          <a:xfrm>
            <a:off x="9357485" y="2033340"/>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Langchain over SQL</a:t>
            </a:r>
          </a:p>
        </p:txBody>
      </p:sp>
      <p:sp>
        <p:nvSpPr>
          <p:cNvPr id="33" name="TextBox 32">
            <a:extLst>
              <a:ext uri="{FF2B5EF4-FFF2-40B4-BE49-F238E27FC236}">
                <a16:creationId xmlns:a16="http://schemas.microsoft.com/office/drawing/2014/main" id="{AE23E83D-54AC-BA57-2D6B-69BE1DB75171}"/>
              </a:ext>
            </a:extLst>
          </p:cNvPr>
          <p:cNvSpPr txBox="1">
            <a:spLocks noChangeAspect="1"/>
          </p:cNvSpPr>
          <p:nvPr/>
        </p:nvSpPr>
        <p:spPr>
          <a:xfrm>
            <a:off x="647067" y="2880487"/>
            <a:ext cx="1799749" cy="2930004"/>
          </a:xfrm>
          <a:prstGeom prst="rect">
            <a:avLst/>
          </a:prstGeom>
          <a:noFill/>
        </p:spPr>
        <p:txBody>
          <a:bodyPr wrap="square" rtlCol="0">
            <a:noAutofit/>
          </a:bodyPr>
          <a:lstStyle/>
          <a:p>
            <a:r>
              <a:rPr lang="en-US" sz="1200" noProof="1">
                <a:solidFill>
                  <a:schemeClr val="bg1"/>
                </a:solidFill>
                <a:latin typeface="Aptos" panose="020B0004020202020204" pitchFamily="34" charset="0"/>
              </a:rPr>
              <a:t>Transformer model developed by Google to examine words within text by considering both left-to-right and right-to-left context capturing general language patterns. </a:t>
            </a:r>
          </a:p>
          <a:p>
            <a:r>
              <a:rPr lang="en-US" sz="1200" noProof="1">
                <a:solidFill>
                  <a:schemeClr val="bg1"/>
                </a:solidFill>
                <a:latin typeface="Aptos" panose="020B0004020202020204" pitchFamily="34" charset="0"/>
              </a:rPr>
              <a:t>However, it understands text but doesn’t generate it. </a:t>
            </a:r>
          </a:p>
        </p:txBody>
      </p:sp>
      <p:sp>
        <p:nvSpPr>
          <p:cNvPr id="35" name="TextBox 34">
            <a:extLst>
              <a:ext uri="{FF2B5EF4-FFF2-40B4-BE49-F238E27FC236}">
                <a16:creationId xmlns:a16="http://schemas.microsoft.com/office/drawing/2014/main" id="{0510F72A-41E6-D3C2-49E5-2EF7CD34B8C6}"/>
              </a:ext>
            </a:extLst>
          </p:cNvPr>
          <p:cNvSpPr txBox="1">
            <a:spLocks noChangeAspect="1"/>
          </p:cNvSpPr>
          <p:nvPr/>
        </p:nvSpPr>
        <p:spPr>
          <a:xfrm>
            <a:off x="2822618" y="2880487"/>
            <a:ext cx="1799749" cy="2930004"/>
          </a:xfrm>
          <a:prstGeom prst="rect">
            <a:avLst/>
          </a:prstGeom>
          <a:noFill/>
        </p:spPr>
        <p:txBody>
          <a:bodyPr wrap="square" rtlCol="0">
            <a:noAutofit/>
          </a:bodyPr>
          <a:lstStyle/>
          <a:p>
            <a:r>
              <a:rPr lang="en-US" sz="1200" noProof="1">
                <a:solidFill>
                  <a:schemeClr val="bg1"/>
                </a:solidFill>
                <a:latin typeface="Aptos" panose="020B0004020202020204" pitchFamily="34" charset="0"/>
              </a:rPr>
              <a:t>BERT-based model designed to answer questions on tabular data by introducing relative position embeddings. </a:t>
            </a:r>
          </a:p>
          <a:p>
            <a:r>
              <a:rPr lang="en-US" sz="1200" noProof="1">
                <a:solidFill>
                  <a:schemeClr val="bg1"/>
                </a:solidFill>
                <a:latin typeface="Aptos" panose="020B0004020202020204" pitchFamily="34" charset="0"/>
              </a:rPr>
              <a:t>However, can handle limited rows (~64) due to token constraints, unable to perform multi-table joins or capture intricate relationships.</a:t>
            </a:r>
          </a:p>
        </p:txBody>
      </p:sp>
      <p:sp>
        <p:nvSpPr>
          <p:cNvPr id="36" name="TextBox 35">
            <a:extLst>
              <a:ext uri="{FF2B5EF4-FFF2-40B4-BE49-F238E27FC236}">
                <a16:creationId xmlns:a16="http://schemas.microsoft.com/office/drawing/2014/main" id="{991786B2-A540-D79C-2A6F-7A58966B1595}"/>
              </a:ext>
            </a:extLst>
          </p:cNvPr>
          <p:cNvSpPr txBox="1">
            <a:spLocks noChangeAspect="1"/>
          </p:cNvSpPr>
          <p:nvPr/>
        </p:nvSpPr>
        <p:spPr>
          <a:xfrm>
            <a:off x="4882419" y="2880487"/>
            <a:ext cx="1799749" cy="2930004"/>
          </a:xfrm>
          <a:prstGeom prst="rect">
            <a:avLst/>
          </a:prstGeom>
          <a:noFill/>
        </p:spPr>
        <p:txBody>
          <a:bodyPr wrap="square" rtlCol="0">
            <a:noAutofit/>
          </a:bodyPr>
          <a:lstStyle/>
          <a:p>
            <a:r>
              <a:rPr lang="en-US" sz="1200" noProof="1">
                <a:solidFill>
                  <a:schemeClr val="bg1"/>
                </a:solidFill>
                <a:latin typeface="Aptos" panose="020B0004020202020204" pitchFamily="34" charset="0"/>
              </a:rPr>
              <a:t>Hybrid approach combining a language model with an external retrieval system to fetch relevant information dynamically from an external knowledge base. </a:t>
            </a:r>
          </a:p>
          <a:p>
            <a:r>
              <a:rPr lang="en-US" sz="1200" noProof="1">
                <a:solidFill>
                  <a:schemeClr val="bg1"/>
                </a:solidFill>
                <a:latin typeface="Aptos" panose="020B0004020202020204" pitchFamily="34" charset="0"/>
              </a:rPr>
              <a:t>However, cannot natively handle structured data or multi-document retrieval, additionally faces entity recognition challenges with biological terms.</a:t>
            </a:r>
          </a:p>
        </p:txBody>
      </p:sp>
      <p:sp>
        <p:nvSpPr>
          <p:cNvPr id="39" name="TextBox 38">
            <a:extLst>
              <a:ext uri="{FF2B5EF4-FFF2-40B4-BE49-F238E27FC236}">
                <a16:creationId xmlns:a16="http://schemas.microsoft.com/office/drawing/2014/main" id="{97A7BB9E-E189-6E52-044B-E8D13B56CC4D}"/>
              </a:ext>
            </a:extLst>
          </p:cNvPr>
          <p:cNvSpPr txBox="1">
            <a:spLocks noChangeAspect="1"/>
          </p:cNvSpPr>
          <p:nvPr/>
        </p:nvSpPr>
        <p:spPr>
          <a:xfrm>
            <a:off x="6945248" y="2880486"/>
            <a:ext cx="1799749" cy="2930004"/>
          </a:xfrm>
          <a:prstGeom prst="rect">
            <a:avLst/>
          </a:prstGeom>
          <a:noFill/>
        </p:spPr>
        <p:txBody>
          <a:bodyPr wrap="square" rtlCol="0">
            <a:noAutofit/>
          </a:bodyPr>
          <a:lstStyle/>
          <a:p>
            <a:r>
              <a:rPr lang="en-US" sz="1200" noProof="1">
                <a:solidFill>
                  <a:schemeClr val="bg1"/>
                </a:solidFill>
                <a:latin typeface="Aptos" panose="020B0004020202020204" pitchFamily="34" charset="0"/>
              </a:rPr>
              <a:t>Python library that translates natural language queries into DataFrame operations (filters, aggregations, joins), then executes them directly in Python.</a:t>
            </a:r>
          </a:p>
          <a:p>
            <a:r>
              <a:rPr lang="en-US" sz="1200" noProof="1">
                <a:solidFill>
                  <a:schemeClr val="bg1"/>
                </a:solidFill>
                <a:latin typeface="Aptos" panose="020B0004020202020204" pitchFamily="34" charset="0"/>
              </a:rPr>
              <a:t>However, it has a single-table focus, constrained prompting, and imprecision with biological nuance.</a:t>
            </a:r>
          </a:p>
        </p:txBody>
      </p:sp>
      <p:sp>
        <p:nvSpPr>
          <p:cNvPr id="41" name="TextBox 40">
            <a:extLst>
              <a:ext uri="{FF2B5EF4-FFF2-40B4-BE49-F238E27FC236}">
                <a16:creationId xmlns:a16="http://schemas.microsoft.com/office/drawing/2014/main" id="{45C4B644-B35C-2CCB-E31B-2D1C7D9BD934}"/>
              </a:ext>
            </a:extLst>
          </p:cNvPr>
          <p:cNvSpPr txBox="1">
            <a:spLocks noChangeAspect="1"/>
          </p:cNvSpPr>
          <p:nvPr/>
        </p:nvSpPr>
        <p:spPr>
          <a:xfrm>
            <a:off x="9120801" y="2857336"/>
            <a:ext cx="1799749" cy="2930004"/>
          </a:xfrm>
          <a:prstGeom prst="rect">
            <a:avLst/>
          </a:prstGeom>
          <a:noFill/>
        </p:spPr>
        <p:txBody>
          <a:bodyPr wrap="square" rtlCol="0">
            <a:noAutofit/>
          </a:bodyPr>
          <a:lstStyle/>
          <a:p>
            <a:r>
              <a:rPr lang="en-US" sz="1200" noProof="1">
                <a:solidFill>
                  <a:schemeClr val="bg1"/>
                </a:solidFill>
                <a:latin typeface="Aptos" panose="020B0004020202020204" pitchFamily="34" charset="0"/>
              </a:rPr>
              <a:t>State-of-the-art Python framework that chains LLM reasoning with external tools (e.g. SQL, APIs, anything) to build fully customizable AI agents. We combine dynamic retrieval of RNAseq data from SQL databases and plot generation with custom prompting, structured execution of code, and natural language response with LLM of choice (Gemini).</a:t>
            </a:r>
          </a:p>
        </p:txBody>
      </p:sp>
    </p:spTree>
    <p:extLst>
      <p:ext uri="{BB962C8B-B14F-4D97-AF65-F5344CB8AC3E}">
        <p14:creationId xmlns:p14="http://schemas.microsoft.com/office/powerpoint/2010/main" val="4471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B0B7E-2A39-BD14-280C-140B52C48A3A}"/>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123DB312-1C5C-3930-9AE1-19A4B121F82D}"/>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50C7A516-30B2-7F8F-0F09-CCCEE2AC9A81}"/>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685E5D20-6C09-2493-CCE6-1A7FD987D6B1}"/>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Deployment &amp; Client Integration</a:t>
            </a:r>
            <a:endPar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endParaRPr>
          </a:p>
        </p:txBody>
      </p:sp>
    </p:spTree>
    <p:extLst>
      <p:ext uri="{BB962C8B-B14F-4D97-AF65-F5344CB8AC3E}">
        <p14:creationId xmlns:p14="http://schemas.microsoft.com/office/powerpoint/2010/main" val="2716929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3A4FF-1247-23DD-9B1F-A0A923CD5ED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5E89DE7-6926-54F2-D403-0AF349C64B30}"/>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74558A53-B9BB-B647-2648-6618D86D85BE}"/>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 name="Segnaposto testo 2">
            <a:extLst>
              <a:ext uri="{FF2B5EF4-FFF2-40B4-BE49-F238E27FC236}">
                <a16:creationId xmlns:a16="http://schemas.microsoft.com/office/drawing/2014/main" id="{E04850B3-5D55-2FDD-3B23-FFCD8001CEF2}"/>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LangChain’s Agent Framework</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cxnSp>
        <p:nvCxnSpPr>
          <p:cNvPr id="24" name="Straight Connector 23">
            <a:extLst>
              <a:ext uri="{FF2B5EF4-FFF2-40B4-BE49-F238E27FC236}">
                <a16:creationId xmlns:a16="http://schemas.microsoft.com/office/drawing/2014/main" id="{6ED10C9B-C76C-BB85-E15A-9EB02FA27A13}"/>
              </a:ext>
            </a:extLst>
          </p:cNvPr>
          <p:cNvCxnSpPr>
            <a:cxnSpLocks/>
          </p:cNvCxnSpPr>
          <p:nvPr/>
        </p:nvCxnSpPr>
        <p:spPr>
          <a:xfrm flipH="1">
            <a:off x="1485239" y="4375569"/>
            <a:ext cx="402828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DA7E73A-C274-8C1C-1B1E-84A204A06390}"/>
              </a:ext>
            </a:extLst>
          </p:cNvPr>
          <p:cNvPicPr>
            <a:picLocks noChangeAspect="1"/>
          </p:cNvPicPr>
          <p:nvPr/>
        </p:nvPicPr>
        <p:blipFill>
          <a:blip r:embed="rId3"/>
          <a:stretch>
            <a:fillRect/>
          </a:stretch>
        </p:blipFill>
        <p:spPr>
          <a:xfrm>
            <a:off x="8380443" y="-565524"/>
            <a:ext cx="3384140" cy="3384140"/>
          </a:xfrm>
          <a:prstGeom prst="rect">
            <a:avLst/>
          </a:prstGeom>
        </p:spPr>
      </p:pic>
      <p:cxnSp>
        <p:nvCxnSpPr>
          <p:cNvPr id="25" name="Straight Connector 24">
            <a:extLst>
              <a:ext uri="{FF2B5EF4-FFF2-40B4-BE49-F238E27FC236}">
                <a16:creationId xmlns:a16="http://schemas.microsoft.com/office/drawing/2014/main" id="{5D83C4E1-4389-222B-270A-347B82B112A1}"/>
              </a:ext>
            </a:extLst>
          </p:cNvPr>
          <p:cNvCxnSpPr>
            <a:cxnSpLocks/>
          </p:cNvCxnSpPr>
          <p:nvPr/>
        </p:nvCxnSpPr>
        <p:spPr>
          <a:xfrm flipH="1">
            <a:off x="6921804" y="3679825"/>
            <a:ext cx="3784957"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0A13D2-026B-5228-704B-B13148C1E8AD}"/>
              </a:ext>
            </a:extLst>
          </p:cNvPr>
          <p:cNvCxnSpPr>
            <a:cxnSpLocks/>
          </p:cNvCxnSpPr>
          <p:nvPr/>
        </p:nvCxnSpPr>
        <p:spPr>
          <a:xfrm flipH="1">
            <a:off x="1209367" y="2989057"/>
            <a:ext cx="4010887"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FE8353FB-89E9-62C3-6113-AF03758F581D}"/>
              </a:ext>
            </a:extLst>
          </p:cNvPr>
          <p:cNvGrpSpPr/>
          <p:nvPr/>
        </p:nvGrpSpPr>
        <p:grpSpPr>
          <a:xfrm>
            <a:off x="4742700" y="4364939"/>
            <a:ext cx="1558977" cy="1391494"/>
            <a:chOff x="4742700" y="4364939"/>
            <a:chExt cx="1558977" cy="1391494"/>
          </a:xfrm>
        </p:grpSpPr>
        <p:sp>
          <p:nvSpPr>
            <p:cNvPr id="8" name="Hexagon 7">
              <a:extLst>
                <a:ext uri="{FF2B5EF4-FFF2-40B4-BE49-F238E27FC236}">
                  <a16:creationId xmlns:a16="http://schemas.microsoft.com/office/drawing/2014/main" id="{057AA70E-3F67-3EDA-92E1-D6A27B78FBEE}"/>
                </a:ext>
              </a:extLst>
            </p:cNvPr>
            <p:cNvSpPr/>
            <p:nvPr/>
          </p:nvSpPr>
          <p:spPr>
            <a:xfrm>
              <a:off x="4742700" y="4364939"/>
              <a:ext cx="1558977" cy="1391494"/>
            </a:xfrm>
            <a:prstGeom prst="hexagon">
              <a:avLst/>
            </a:prstGeom>
            <a:solidFill>
              <a:schemeClr val="accent3"/>
            </a:solidFill>
            <a:ln w="285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1" name="Graphic 10" descr="Workflow with solid fill">
              <a:extLst>
                <a:ext uri="{FF2B5EF4-FFF2-40B4-BE49-F238E27FC236}">
                  <a16:creationId xmlns:a16="http://schemas.microsoft.com/office/drawing/2014/main" id="{B1C851EE-6E77-4E89-0FF3-1A8A4BE7EF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4988" y="4603486"/>
              <a:ext cx="914400" cy="914400"/>
            </a:xfrm>
            <a:prstGeom prst="rect">
              <a:avLst/>
            </a:prstGeom>
            <a:effectLst>
              <a:outerShdw blurRad="50800" dist="38100" dir="2700000" algn="tl" rotWithShape="0">
                <a:prstClr val="black">
                  <a:alpha val="40000"/>
                </a:prstClr>
              </a:outerShdw>
            </a:effectLst>
          </p:spPr>
        </p:pic>
      </p:grpSp>
      <p:grpSp>
        <p:nvGrpSpPr>
          <p:cNvPr id="26" name="Group 25">
            <a:extLst>
              <a:ext uri="{FF2B5EF4-FFF2-40B4-BE49-F238E27FC236}">
                <a16:creationId xmlns:a16="http://schemas.microsoft.com/office/drawing/2014/main" id="{AA9CDC9D-5717-261E-05B0-6A5FBDB0C8F5}"/>
              </a:ext>
            </a:extLst>
          </p:cNvPr>
          <p:cNvGrpSpPr/>
          <p:nvPr/>
        </p:nvGrpSpPr>
        <p:grpSpPr>
          <a:xfrm>
            <a:off x="5932971" y="3669192"/>
            <a:ext cx="1558977" cy="1391494"/>
            <a:chOff x="5932971" y="3669192"/>
            <a:chExt cx="1558977" cy="1391494"/>
          </a:xfrm>
        </p:grpSpPr>
        <p:sp>
          <p:nvSpPr>
            <p:cNvPr id="9" name="Hexagon 8">
              <a:extLst>
                <a:ext uri="{FF2B5EF4-FFF2-40B4-BE49-F238E27FC236}">
                  <a16:creationId xmlns:a16="http://schemas.microsoft.com/office/drawing/2014/main" id="{90E49A67-A13D-0FB1-7C64-5DCA19B99BC5}"/>
                </a:ext>
              </a:extLst>
            </p:cNvPr>
            <p:cNvSpPr/>
            <p:nvPr/>
          </p:nvSpPr>
          <p:spPr>
            <a:xfrm>
              <a:off x="5932971" y="3669192"/>
              <a:ext cx="1558977" cy="1391494"/>
            </a:xfrm>
            <a:prstGeom prst="hexagon">
              <a:avLst/>
            </a:prstGeom>
            <a:solidFill>
              <a:schemeClr val="accent4"/>
            </a:solidFill>
            <a:ln w="285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3" name="Graphic 12" descr="Wrench with solid fill">
              <a:extLst>
                <a:ext uri="{FF2B5EF4-FFF2-40B4-BE49-F238E27FC236}">
                  <a16:creationId xmlns:a16="http://schemas.microsoft.com/office/drawing/2014/main" id="{C87A7486-2817-DA9A-5B57-663C859A0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5259" y="3907739"/>
              <a:ext cx="914400" cy="914400"/>
            </a:xfrm>
            <a:prstGeom prst="rect">
              <a:avLst/>
            </a:prstGeom>
            <a:effectLst>
              <a:outerShdw blurRad="50800" dist="38100" dir="2700000" algn="tl" rotWithShape="0">
                <a:prstClr val="black">
                  <a:alpha val="40000"/>
                </a:prstClr>
              </a:outerShdw>
            </a:effectLst>
          </p:spPr>
        </p:pic>
      </p:grpSp>
      <p:grpSp>
        <p:nvGrpSpPr>
          <p:cNvPr id="28" name="Group 27">
            <a:extLst>
              <a:ext uri="{FF2B5EF4-FFF2-40B4-BE49-F238E27FC236}">
                <a16:creationId xmlns:a16="http://schemas.microsoft.com/office/drawing/2014/main" id="{5F43FA2E-E161-D440-F522-4DCBDDAA797B}"/>
              </a:ext>
            </a:extLst>
          </p:cNvPr>
          <p:cNvGrpSpPr/>
          <p:nvPr/>
        </p:nvGrpSpPr>
        <p:grpSpPr>
          <a:xfrm>
            <a:off x="4742699" y="2973445"/>
            <a:ext cx="1558977" cy="1391494"/>
            <a:chOff x="4742699" y="2973445"/>
            <a:chExt cx="1558977" cy="1391494"/>
          </a:xfrm>
        </p:grpSpPr>
        <p:sp>
          <p:nvSpPr>
            <p:cNvPr id="7" name="Hexagon 6">
              <a:extLst>
                <a:ext uri="{FF2B5EF4-FFF2-40B4-BE49-F238E27FC236}">
                  <a16:creationId xmlns:a16="http://schemas.microsoft.com/office/drawing/2014/main" id="{8BDC8120-35C9-6649-F92D-CDB4B3CF5382}"/>
                </a:ext>
              </a:extLst>
            </p:cNvPr>
            <p:cNvSpPr/>
            <p:nvPr/>
          </p:nvSpPr>
          <p:spPr>
            <a:xfrm>
              <a:off x="4742699" y="2973445"/>
              <a:ext cx="1558977" cy="1391494"/>
            </a:xfrm>
            <a:prstGeom prst="hexagon">
              <a:avLst/>
            </a:prstGeom>
            <a:ln w="28575">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6" name="Graphic 15" descr="Brain with solid fill">
              <a:extLst>
                <a:ext uri="{FF2B5EF4-FFF2-40B4-BE49-F238E27FC236}">
                  <a16:creationId xmlns:a16="http://schemas.microsoft.com/office/drawing/2014/main" id="{40867CA1-BE48-B85E-8424-B85B010C21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64987" y="3211992"/>
              <a:ext cx="914400" cy="914400"/>
            </a:xfrm>
            <a:prstGeom prst="rect">
              <a:avLst/>
            </a:prstGeom>
            <a:effectLst>
              <a:outerShdw blurRad="50800" dist="38100" dir="2700000" algn="tl" rotWithShape="0">
                <a:prstClr val="black">
                  <a:alpha val="40000"/>
                </a:prstClr>
              </a:outerShdw>
            </a:effectLst>
          </p:spPr>
        </p:pic>
      </p:grpSp>
      <p:sp>
        <p:nvSpPr>
          <p:cNvPr id="20" name="TextBox 19">
            <a:extLst>
              <a:ext uri="{FF2B5EF4-FFF2-40B4-BE49-F238E27FC236}">
                <a16:creationId xmlns:a16="http://schemas.microsoft.com/office/drawing/2014/main" id="{8367ADA7-2605-AD93-2753-ED3B3823F4FF}"/>
              </a:ext>
            </a:extLst>
          </p:cNvPr>
          <p:cNvSpPr txBox="1"/>
          <p:nvPr/>
        </p:nvSpPr>
        <p:spPr>
          <a:xfrm>
            <a:off x="1209367" y="2956841"/>
            <a:ext cx="3257459" cy="1107996"/>
          </a:xfrm>
          <a:prstGeom prst="rect">
            <a:avLst/>
          </a:prstGeom>
          <a:noFill/>
        </p:spPr>
        <p:txBody>
          <a:bodyPr wrap="square" rtlCol="0">
            <a:spAutoFit/>
          </a:bodyPr>
          <a:lstStyle/>
          <a:p>
            <a:r>
              <a:rPr lang="en-US" b="1" i="1" noProof="1">
                <a:latin typeface="Aptos" panose="020B0004020202020204" pitchFamily="34" charset="0"/>
              </a:rPr>
              <a:t>Agent</a:t>
            </a:r>
          </a:p>
          <a:p>
            <a:r>
              <a:rPr lang="en-US" sz="1600" noProof="1">
                <a:latin typeface="Aptos" panose="020B0004020202020204" pitchFamily="34" charset="0"/>
              </a:rPr>
              <a:t>Reasoning engine able to decide the appropriate actions to take and the order in which to take them</a:t>
            </a:r>
          </a:p>
        </p:txBody>
      </p:sp>
      <p:sp>
        <p:nvSpPr>
          <p:cNvPr id="21" name="TextBox 20">
            <a:extLst>
              <a:ext uri="{FF2B5EF4-FFF2-40B4-BE49-F238E27FC236}">
                <a16:creationId xmlns:a16="http://schemas.microsoft.com/office/drawing/2014/main" id="{7C9F5DD0-AD4B-8E10-492F-B61083419C95}"/>
              </a:ext>
            </a:extLst>
          </p:cNvPr>
          <p:cNvSpPr txBox="1"/>
          <p:nvPr/>
        </p:nvSpPr>
        <p:spPr>
          <a:xfrm>
            <a:off x="7491947" y="3647926"/>
            <a:ext cx="3214814" cy="1354217"/>
          </a:xfrm>
          <a:prstGeom prst="rect">
            <a:avLst/>
          </a:prstGeom>
          <a:noFill/>
        </p:spPr>
        <p:txBody>
          <a:bodyPr wrap="square" rtlCol="0">
            <a:spAutoFit/>
          </a:bodyPr>
          <a:lstStyle/>
          <a:p>
            <a:pPr algn="r"/>
            <a:r>
              <a:rPr lang="en-US" b="1" i="1" noProof="1">
                <a:solidFill>
                  <a:schemeClr val="accent4"/>
                </a:solidFill>
                <a:latin typeface="Aptos" panose="020B0004020202020204" pitchFamily="34" charset="0"/>
              </a:rPr>
              <a:t>Tools</a:t>
            </a:r>
            <a:endParaRPr lang="en-US" noProof="1">
              <a:solidFill>
                <a:schemeClr val="accent4"/>
              </a:solidFill>
              <a:latin typeface="Aptos" panose="020B0004020202020204" pitchFamily="34" charset="0"/>
            </a:endParaRPr>
          </a:p>
          <a:p>
            <a:pPr algn="r"/>
            <a:r>
              <a:rPr lang="en-US" sz="1600" noProof="1">
                <a:solidFill>
                  <a:schemeClr val="accent4"/>
                </a:solidFill>
                <a:latin typeface="Aptos" panose="020B0004020202020204" pitchFamily="34" charset="0"/>
              </a:rPr>
              <a:t>Interfaces that the agent can make use of (in our case: SQL tool, database schema tool, Plotly tool, and other auxiliary tools)</a:t>
            </a:r>
          </a:p>
        </p:txBody>
      </p:sp>
      <p:sp>
        <p:nvSpPr>
          <p:cNvPr id="22" name="TextBox 21">
            <a:extLst>
              <a:ext uri="{FF2B5EF4-FFF2-40B4-BE49-F238E27FC236}">
                <a16:creationId xmlns:a16="http://schemas.microsoft.com/office/drawing/2014/main" id="{CA737778-EFA7-1FE3-C4B4-55C8B9B27F44}"/>
              </a:ext>
            </a:extLst>
          </p:cNvPr>
          <p:cNvSpPr txBox="1"/>
          <p:nvPr/>
        </p:nvSpPr>
        <p:spPr>
          <a:xfrm>
            <a:off x="1485239" y="4347912"/>
            <a:ext cx="3257459" cy="1107996"/>
          </a:xfrm>
          <a:prstGeom prst="rect">
            <a:avLst/>
          </a:prstGeom>
          <a:noFill/>
        </p:spPr>
        <p:txBody>
          <a:bodyPr wrap="square" rtlCol="0">
            <a:spAutoFit/>
          </a:bodyPr>
          <a:lstStyle/>
          <a:p>
            <a:r>
              <a:rPr lang="en-US" b="1" i="1" dirty="0">
                <a:solidFill>
                  <a:schemeClr val="accent3"/>
                </a:solidFill>
                <a:latin typeface="Aptos" panose="020B0004020202020204" pitchFamily="34" charset="0"/>
              </a:rPr>
              <a:t>Chains</a:t>
            </a:r>
            <a:r>
              <a:rPr lang="en-US" dirty="0">
                <a:solidFill>
                  <a:schemeClr val="accent3"/>
                </a:solidFill>
                <a:latin typeface="Aptos" panose="020B0004020202020204" pitchFamily="34" charset="0"/>
              </a:rPr>
              <a:t> </a:t>
            </a:r>
          </a:p>
          <a:p>
            <a:r>
              <a:rPr lang="en-US" sz="1600" dirty="0">
                <a:solidFill>
                  <a:schemeClr val="accent3"/>
                </a:solidFill>
                <a:latin typeface="Aptos" panose="020B0004020202020204" pitchFamily="34" charset="0"/>
              </a:rPr>
              <a:t>Structured sequences of steps that combine model reasoning and tool use into coherent workflows</a:t>
            </a:r>
          </a:p>
        </p:txBody>
      </p:sp>
      <p:sp>
        <p:nvSpPr>
          <p:cNvPr id="29" name="Rectangle 28">
            <a:extLst>
              <a:ext uri="{FF2B5EF4-FFF2-40B4-BE49-F238E27FC236}">
                <a16:creationId xmlns:a16="http://schemas.microsoft.com/office/drawing/2014/main" id="{B6FD9B11-5734-1F7A-798A-C7F3F1F47947}"/>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ptos Display" panose="020B0004020202020204" pitchFamily="34" charset="0"/>
              </a:rPr>
              <a:t>LangChain provides a framework that connects </a:t>
            </a:r>
            <a:r>
              <a:rPr lang="en-US" b="1" dirty="0">
                <a:solidFill>
                  <a:schemeClr val="bg1"/>
                </a:solidFill>
                <a:latin typeface="Aptos Display" panose="020B0004020202020204" pitchFamily="34" charset="0"/>
              </a:rPr>
              <a:t>LLMs</a:t>
            </a:r>
            <a:r>
              <a:rPr lang="en-US" dirty="0">
                <a:solidFill>
                  <a:schemeClr val="bg1"/>
                </a:solidFill>
                <a:latin typeface="Aptos Display" panose="020B0004020202020204" pitchFamily="34" charset="0"/>
              </a:rPr>
              <a:t> with </a:t>
            </a:r>
            <a:r>
              <a:rPr lang="en-US" b="1" dirty="0">
                <a:solidFill>
                  <a:schemeClr val="bg1"/>
                </a:solidFill>
                <a:latin typeface="Aptos Display" panose="020B0004020202020204" pitchFamily="34" charset="0"/>
              </a:rPr>
              <a:t>external tools</a:t>
            </a:r>
            <a:r>
              <a:rPr lang="en-US" dirty="0">
                <a:solidFill>
                  <a:schemeClr val="bg1"/>
                </a:solidFill>
                <a:latin typeface="Aptos Display" panose="020B0004020202020204" pitchFamily="34" charset="0"/>
              </a:rPr>
              <a:t> so they can solve complex problems </a:t>
            </a:r>
            <a:r>
              <a:rPr lang="en-US" b="1" dirty="0">
                <a:solidFill>
                  <a:schemeClr val="bg1"/>
                </a:solidFill>
                <a:latin typeface="Aptos Display" panose="020B0004020202020204" pitchFamily="34" charset="0"/>
              </a:rPr>
              <a:t>autonomously</a:t>
            </a:r>
            <a:r>
              <a:rPr lang="en-US" dirty="0">
                <a:solidFill>
                  <a:schemeClr val="bg1"/>
                </a:solidFill>
                <a:latin typeface="Aptos Display" panose="020B0004020202020204" pitchFamily="34" charset="0"/>
              </a:rPr>
              <a:t>. Instead of an LLM answering in isolation, LangChain allows it to </a:t>
            </a:r>
            <a:r>
              <a:rPr lang="en-US" b="1" dirty="0">
                <a:solidFill>
                  <a:schemeClr val="bg1"/>
                </a:solidFill>
                <a:latin typeface="Aptos Display" panose="020B0004020202020204" pitchFamily="34" charset="0"/>
              </a:rPr>
              <a:t>reason</a:t>
            </a:r>
            <a:r>
              <a:rPr lang="en-US" dirty="0">
                <a:solidFill>
                  <a:schemeClr val="bg1"/>
                </a:solidFill>
                <a:latin typeface="Aptos Display" panose="020B0004020202020204" pitchFamily="34" charset="0"/>
              </a:rPr>
              <a:t>, </a:t>
            </a:r>
            <a:r>
              <a:rPr lang="en-US" b="1" dirty="0">
                <a:solidFill>
                  <a:schemeClr val="bg1"/>
                </a:solidFill>
                <a:latin typeface="Aptos Display" panose="020B0004020202020204" pitchFamily="34" charset="0"/>
              </a:rPr>
              <a:t>call tools</a:t>
            </a:r>
            <a:r>
              <a:rPr lang="en-US" dirty="0">
                <a:solidFill>
                  <a:schemeClr val="bg1"/>
                </a:solidFill>
                <a:latin typeface="Aptos Display" panose="020B0004020202020204" pitchFamily="34" charset="0"/>
              </a:rPr>
              <a:t>, and integrate results back into the </a:t>
            </a:r>
            <a:r>
              <a:rPr lang="en-US" b="1" dirty="0">
                <a:solidFill>
                  <a:schemeClr val="bg1"/>
                </a:solidFill>
                <a:latin typeface="Aptos Display" panose="020B0004020202020204" pitchFamily="34" charset="0"/>
              </a:rPr>
              <a:t>final answer</a:t>
            </a:r>
            <a:r>
              <a:rPr lang="en-US" dirty="0">
                <a:solidFill>
                  <a:schemeClr val="bg1"/>
                </a:solidFill>
                <a:latin typeface="Aptos Display" panose="020B0004020202020204" pitchFamily="34" charset="0"/>
              </a:rPr>
              <a:t>.</a:t>
            </a:r>
          </a:p>
        </p:txBody>
      </p:sp>
    </p:spTree>
    <p:extLst>
      <p:ext uri="{BB962C8B-B14F-4D97-AF65-F5344CB8AC3E}">
        <p14:creationId xmlns:p14="http://schemas.microsoft.com/office/powerpoint/2010/main" val="249345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0A34B-6A20-B657-CEDA-D6752B6A5618}"/>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4B0834A3-5396-4E06-3C8D-475C5FE511EC}"/>
              </a:ext>
            </a:extLst>
          </p:cNvPr>
          <p:cNvSpPr/>
          <p:nvPr/>
        </p:nvSpPr>
        <p:spPr>
          <a:xfrm>
            <a:off x="7355310" y="3988124"/>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numero diapositiva 4">
            <a:extLst>
              <a:ext uri="{FF2B5EF4-FFF2-40B4-BE49-F238E27FC236}">
                <a16:creationId xmlns:a16="http://schemas.microsoft.com/office/drawing/2014/main" id="{FC316E46-6BCD-384C-22AE-D51653501692}"/>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85D46496-0616-6303-1F8E-F178680B7E8C}"/>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1" name="Rectangle 50">
            <a:extLst>
              <a:ext uri="{FF2B5EF4-FFF2-40B4-BE49-F238E27FC236}">
                <a16:creationId xmlns:a16="http://schemas.microsoft.com/office/drawing/2014/main" id="{6D93509C-796C-4AA5-56A1-B591A95E9A25}"/>
              </a:ext>
            </a:extLst>
          </p:cNvPr>
          <p:cNvSpPr/>
          <p:nvPr/>
        </p:nvSpPr>
        <p:spPr>
          <a:xfrm rot="10800000">
            <a:off x="1487624" y="3045914"/>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A83E2B7-E7E8-B412-75F2-E2E6ADA182D7}"/>
              </a:ext>
            </a:extLst>
          </p:cNvPr>
          <p:cNvSpPr/>
          <p:nvPr/>
        </p:nvSpPr>
        <p:spPr>
          <a:xfrm>
            <a:off x="6327879" y="2628349"/>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gnaposto testo 2">
            <a:extLst>
              <a:ext uri="{FF2B5EF4-FFF2-40B4-BE49-F238E27FC236}">
                <a16:creationId xmlns:a16="http://schemas.microsoft.com/office/drawing/2014/main" id="{4B35AC51-F681-C1EB-7CB4-0FE219213CB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How Agents Think</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sp>
        <p:nvSpPr>
          <p:cNvPr id="12" name="Oval 11">
            <a:extLst>
              <a:ext uri="{FF2B5EF4-FFF2-40B4-BE49-F238E27FC236}">
                <a16:creationId xmlns:a16="http://schemas.microsoft.com/office/drawing/2014/main" id="{F4170219-0618-F07A-01EE-A890C0E20A83}"/>
              </a:ext>
            </a:extLst>
          </p:cNvPr>
          <p:cNvSpPr/>
          <p:nvPr/>
        </p:nvSpPr>
        <p:spPr>
          <a:xfrm>
            <a:off x="4391359" y="2800276"/>
            <a:ext cx="3053681" cy="2997300"/>
          </a:xfrm>
          <a:prstGeom prst="ellipse">
            <a:avLst/>
          </a:prstGeom>
          <a:gradFill flip="none" rotWithShape="1">
            <a:gsLst>
              <a:gs pos="0">
                <a:schemeClr val="accent1">
                  <a:lumMod val="5000"/>
                  <a:lumOff val="95000"/>
                </a:schemeClr>
              </a:gs>
              <a:gs pos="100000">
                <a:schemeClr val="accent1">
                  <a:lumMod val="45000"/>
                  <a:lumOff val="55000"/>
                  <a:alpha val="65103"/>
                </a:schemeClr>
              </a:gs>
              <a:gs pos="50000">
                <a:schemeClr val="accent1">
                  <a:lumMod val="45000"/>
                  <a:lumOff val="55000"/>
                  <a:alpha val="23000"/>
                </a:schemeClr>
              </a:gs>
              <a:gs pos="26000">
                <a:schemeClr val="accent1">
                  <a:lumMod val="30000"/>
                  <a:lumOff val="70000"/>
                  <a:alpha val="0"/>
                </a:schemeClr>
              </a:gs>
            </a:gsLst>
            <a:path path="circle">
              <a:fillToRect l="100000" t="100000"/>
            </a:path>
            <a:tileRect r="-100000" b="-100000"/>
          </a:gradFill>
          <a:ln>
            <a:noFill/>
          </a:ln>
          <a:effectLst>
            <a:glow rad="635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57D1FCC-1DFB-E989-3DAF-8CFB48E94AF9}"/>
              </a:ext>
            </a:extLst>
          </p:cNvPr>
          <p:cNvPicPr>
            <a:picLocks noChangeAspect="1"/>
          </p:cNvPicPr>
          <p:nvPr/>
        </p:nvPicPr>
        <p:blipFill>
          <a:blip r:embed="rId2"/>
          <a:stretch>
            <a:fillRect/>
          </a:stretch>
        </p:blipFill>
        <p:spPr>
          <a:xfrm>
            <a:off x="8380443" y="-565524"/>
            <a:ext cx="3384140" cy="3384140"/>
          </a:xfrm>
          <a:prstGeom prst="rect">
            <a:avLst/>
          </a:prstGeom>
        </p:spPr>
      </p:pic>
      <p:sp>
        <p:nvSpPr>
          <p:cNvPr id="49" name="Rectangle 48">
            <a:extLst>
              <a:ext uri="{FF2B5EF4-FFF2-40B4-BE49-F238E27FC236}">
                <a16:creationId xmlns:a16="http://schemas.microsoft.com/office/drawing/2014/main" id="{CDD490F4-9D3F-754F-E36C-D3A1D8DF7AE2}"/>
              </a:ext>
            </a:extLst>
          </p:cNvPr>
          <p:cNvSpPr/>
          <p:nvPr/>
        </p:nvSpPr>
        <p:spPr>
          <a:xfrm>
            <a:off x="6325869" y="5358262"/>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8D396FC-7322-30A6-8806-8CB48E5FC5BD}"/>
              </a:ext>
            </a:extLst>
          </p:cNvPr>
          <p:cNvSpPr/>
          <p:nvPr/>
        </p:nvSpPr>
        <p:spPr>
          <a:xfrm rot="10800000">
            <a:off x="1342419" y="4710203"/>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8461CBB-FA79-46EE-39FC-92B69F39F210}"/>
              </a:ext>
            </a:extLst>
          </p:cNvPr>
          <p:cNvSpPr/>
          <p:nvPr/>
        </p:nvSpPr>
        <p:spPr>
          <a:xfrm>
            <a:off x="4391359" y="2800276"/>
            <a:ext cx="3053681" cy="2997300"/>
          </a:xfrm>
          <a:prstGeom prst="ellipse">
            <a:avLst/>
          </a:prstGeom>
          <a:gradFill flip="none" rotWithShape="1">
            <a:gsLst>
              <a:gs pos="0">
                <a:schemeClr val="accent1">
                  <a:lumMod val="5000"/>
                  <a:lumOff val="95000"/>
                </a:schemeClr>
              </a:gs>
              <a:gs pos="100000">
                <a:schemeClr val="accent1">
                  <a:lumMod val="45000"/>
                  <a:lumOff val="55000"/>
                  <a:alpha val="65103"/>
                </a:schemeClr>
              </a:gs>
              <a:gs pos="50000">
                <a:schemeClr val="accent1">
                  <a:lumMod val="45000"/>
                  <a:lumOff val="55000"/>
                  <a:alpha val="23000"/>
                </a:schemeClr>
              </a:gs>
              <a:gs pos="26000">
                <a:schemeClr val="accent1">
                  <a:lumMod val="30000"/>
                  <a:lumOff val="70000"/>
                  <a:alpha val="0"/>
                </a:schemeClr>
              </a:gs>
            </a:gsLst>
            <a:path path="circle">
              <a:fillToRect l="100000" t="100000"/>
            </a:path>
            <a:tileRect r="-100000" b="-100000"/>
          </a:gradFill>
          <a:ln>
            <a:noFill/>
          </a:ln>
          <a:effectLst>
            <a:glow rad="635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A6F8185-A621-E3C8-9B11-F3F46C2D1935}"/>
              </a:ext>
            </a:extLst>
          </p:cNvPr>
          <p:cNvGrpSpPr/>
          <p:nvPr/>
        </p:nvGrpSpPr>
        <p:grpSpPr>
          <a:xfrm>
            <a:off x="4347828" y="2973641"/>
            <a:ext cx="863763" cy="864078"/>
            <a:chOff x="2931969" y="2262227"/>
            <a:chExt cx="507204" cy="507389"/>
          </a:xfrm>
        </p:grpSpPr>
        <p:sp>
          <p:nvSpPr>
            <p:cNvPr id="17" name="Oval 30">
              <a:extLst>
                <a:ext uri="{FF2B5EF4-FFF2-40B4-BE49-F238E27FC236}">
                  <a16:creationId xmlns:a16="http://schemas.microsoft.com/office/drawing/2014/main" id="{3454C07B-E118-FD41-FA46-AD561638FE78}"/>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18" name="Oval 33">
              <a:extLst>
                <a:ext uri="{FF2B5EF4-FFF2-40B4-BE49-F238E27FC236}">
                  <a16:creationId xmlns:a16="http://schemas.microsoft.com/office/drawing/2014/main" id="{759B371E-4F35-C9D5-938C-996938D2B5AE}"/>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19" name="Oval 34">
              <a:extLst>
                <a:ext uri="{FF2B5EF4-FFF2-40B4-BE49-F238E27FC236}">
                  <a16:creationId xmlns:a16="http://schemas.microsoft.com/office/drawing/2014/main" id="{F7422F58-E95E-F6E3-F180-23275EAA490F}"/>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1" name="Group 20">
            <a:extLst>
              <a:ext uri="{FF2B5EF4-FFF2-40B4-BE49-F238E27FC236}">
                <a16:creationId xmlns:a16="http://schemas.microsoft.com/office/drawing/2014/main" id="{D05B9E2B-33E3-C30A-CDF4-18419F6289F9}"/>
              </a:ext>
            </a:extLst>
          </p:cNvPr>
          <p:cNvGrpSpPr/>
          <p:nvPr/>
        </p:nvGrpSpPr>
        <p:grpSpPr>
          <a:xfrm>
            <a:off x="4203975" y="4638198"/>
            <a:ext cx="863763" cy="864078"/>
            <a:chOff x="2931969" y="2262227"/>
            <a:chExt cx="507204" cy="507389"/>
          </a:xfrm>
        </p:grpSpPr>
        <p:sp>
          <p:nvSpPr>
            <p:cNvPr id="22" name="Oval 30">
              <a:extLst>
                <a:ext uri="{FF2B5EF4-FFF2-40B4-BE49-F238E27FC236}">
                  <a16:creationId xmlns:a16="http://schemas.microsoft.com/office/drawing/2014/main" id="{11A660DC-A814-27B3-0EC2-FD0D516D74AD}"/>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3" name="Oval 33">
              <a:extLst>
                <a:ext uri="{FF2B5EF4-FFF2-40B4-BE49-F238E27FC236}">
                  <a16:creationId xmlns:a16="http://schemas.microsoft.com/office/drawing/2014/main" id="{43B2D544-4139-E156-BFB1-F93414723B98}"/>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4" name="Oval 34">
              <a:extLst>
                <a:ext uri="{FF2B5EF4-FFF2-40B4-BE49-F238E27FC236}">
                  <a16:creationId xmlns:a16="http://schemas.microsoft.com/office/drawing/2014/main" id="{37270EC8-4853-5B55-33A6-D37F8DB78D5C}"/>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5" name="Group 24">
            <a:extLst>
              <a:ext uri="{FF2B5EF4-FFF2-40B4-BE49-F238E27FC236}">
                <a16:creationId xmlns:a16="http://schemas.microsoft.com/office/drawing/2014/main" id="{4F693373-922D-4BD3-3C3E-2B755AA51744}"/>
              </a:ext>
            </a:extLst>
          </p:cNvPr>
          <p:cNvGrpSpPr/>
          <p:nvPr/>
        </p:nvGrpSpPr>
        <p:grpSpPr>
          <a:xfrm>
            <a:off x="6923433" y="3915090"/>
            <a:ext cx="863763" cy="864078"/>
            <a:chOff x="2931969" y="2262227"/>
            <a:chExt cx="507204" cy="507389"/>
          </a:xfrm>
        </p:grpSpPr>
        <p:sp>
          <p:nvSpPr>
            <p:cNvPr id="26" name="Oval 30">
              <a:extLst>
                <a:ext uri="{FF2B5EF4-FFF2-40B4-BE49-F238E27FC236}">
                  <a16:creationId xmlns:a16="http://schemas.microsoft.com/office/drawing/2014/main" id="{C2E10291-1B45-14E6-2C45-E88CB4A1FB3B}"/>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7" name="Oval 33">
              <a:extLst>
                <a:ext uri="{FF2B5EF4-FFF2-40B4-BE49-F238E27FC236}">
                  <a16:creationId xmlns:a16="http://schemas.microsoft.com/office/drawing/2014/main" id="{A219E31F-6ED7-16A8-B70D-5A72576AD2F4}"/>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8" name="Oval 34">
              <a:extLst>
                <a:ext uri="{FF2B5EF4-FFF2-40B4-BE49-F238E27FC236}">
                  <a16:creationId xmlns:a16="http://schemas.microsoft.com/office/drawing/2014/main" id="{082C2FC8-3307-CC62-3F28-A3DA06694024}"/>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9" name="Group 28">
            <a:extLst>
              <a:ext uri="{FF2B5EF4-FFF2-40B4-BE49-F238E27FC236}">
                <a16:creationId xmlns:a16="http://schemas.microsoft.com/office/drawing/2014/main" id="{0BB4E090-93C1-16E3-BD2E-AB90AADFA760}"/>
              </a:ext>
            </a:extLst>
          </p:cNvPr>
          <p:cNvGrpSpPr/>
          <p:nvPr/>
        </p:nvGrpSpPr>
        <p:grpSpPr>
          <a:xfrm>
            <a:off x="6024214" y="2564922"/>
            <a:ext cx="863763" cy="864078"/>
            <a:chOff x="2931969" y="2262227"/>
            <a:chExt cx="507204" cy="507389"/>
          </a:xfrm>
        </p:grpSpPr>
        <p:sp>
          <p:nvSpPr>
            <p:cNvPr id="30" name="Oval 30">
              <a:extLst>
                <a:ext uri="{FF2B5EF4-FFF2-40B4-BE49-F238E27FC236}">
                  <a16:creationId xmlns:a16="http://schemas.microsoft.com/office/drawing/2014/main" id="{FD358C20-F52B-E526-874E-9417C7A01B39}"/>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1" name="Oval 33">
              <a:extLst>
                <a:ext uri="{FF2B5EF4-FFF2-40B4-BE49-F238E27FC236}">
                  <a16:creationId xmlns:a16="http://schemas.microsoft.com/office/drawing/2014/main" id="{313D86D6-48D6-7549-7CE6-2B2B0590F052}"/>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2" name="Oval 34">
              <a:extLst>
                <a:ext uri="{FF2B5EF4-FFF2-40B4-BE49-F238E27FC236}">
                  <a16:creationId xmlns:a16="http://schemas.microsoft.com/office/drawing/2014/main" id="{CA6AE07F-68AE-D9D0-8F11-6ED8512ABE41}"/>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33" name="Group 32">
            <a:extLst>
              <a:ext uri="{FF2B5EF4-FFF2-40B4-BE49-F238E27FC236}">
                <a16:creationId xmlns:a16="http://schemas.microsoft.com/office/drawing/2014/main" id="{59C0B64E-3C12-3415-6358-E6ACFBD8D4EE}"/>
              </a:ext>
            </a:extLst>
          </p:cNvPr>
          <p:cNvGrpSpPr/>
          <p:nvPr/>
        </p:nvGrpSpPr>
        <p:grpSpPr>
          <a:xfrm>
            <a:off x="5893991" y="5265259"/>
            <a:ext cx="863763" cy="864078"/>
            <a:chOff x="2931969" y="2262227"/>
            <a:chExt cx="507204" cy="507389"/>
          </a:xfrm>
        </p:grpSpPr>
        <p:sp>
          <p:nvSpPr>
            <p:cNvPr id="34" name="Oval 30">
              <a:extLst>
                <a:ext uri="{FF2B5EF4-FFF2-40B4-BE49-F238E27FC236}">
                  <a16:creationId xmlns:a16="http://schemas.microsoft.com/office/drawing/2014/main" id="{1D398F9E-5F2E-89D9-EC4E-18358DA0EDB2}"/>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5" name="Oval 33">
              <a:extLst>
                <a:ext uri="{FF2B5EF4-FFF2-40B4-BE49-F238E27FC236}">
                  <a16:creationId xmlns:a16="http://schemas.microsoft.com/office/drawing/2014/main" id="{C1F46046-EEC8-0512-772C-C0666293D4C4}"/>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6" name="Oval 34">
              <a:extLst>
                <a:ext uri="{FF2B5EF4-FFF2-40B4-BE49-F238E27FC236}">
                  <a16:creationId xmlns:a16="http://schemas.microsoft.com/office/drawing/2014/main" id="{7A0B318C-8F0A-43AD-DFEB-322419904C4E}"/>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pic>
        <p:nvPicPr>
          <p:cNvPr id="38" name="Graphic 37" descr="Checkmark with solid fill">
            <a:extLst>
              <a:ext uri="{FF2B5EF4-FFF2-40B4-BE49-F238E27FC236}">
                <a16:creationId xmlns:a16="http://schemas.microsoft.com/office/drawing/2014/main" id="{D4263DD5-C95B-B94D-5B2E-41317BD79A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679" y="5454202"/>
            <a:ext cx="486189" cy="486189"/>
          </a:xfrm>
          <a:prstGeom prst="rect">
            <a:avLst/>
          </a:prstGeom>
        </p:spPr>
      </p:pic>
      <p:pic>
        <p:nvPicPr>
          <p:cNvPr id="40" name="Graphic 39" descr="Eye with solid fill">
            <a:extLst>
              <a:ext uri="{FF2B5EF4-FFF2-40B4-BE49-F238E27FC236}">
                <a16:creationId xmlns:a16="http://schemas.microsoft.com/office/drawing/2014/main" id="{5ADC7DDD-7275-A3E8-7A69-D1B056CC28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2758" y="4827141"/>
            <a:ext cx="486189" cy="486189"/>
          </a:xfrm>
          <a:prstGeom prst="rect">
            <a:avLst/>
          </a:prstGeom>
        </p:spPr>
      </p:pic>
      <p:pic>
        <p:nvPicPr>
          <p:cNvPr id="42" name="Graphic 41" descr="Keyboard with solid fill">
            <a:extLst>
              <a:ext uri="{FF2B5EF4-FFF2-40B4-BE49-F238E27FC236}">
                <a16:creationId xmlns:a16="http://schemas.microsoft.com/office/drawing/2014/main" id="{9069D34B-2444-E62B-EA22-23874020AE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9817" y="3185905"/>
            <a:ext cx="486189" cy="486189"/>
          </a:xfrm>
          <a:prstGeom prst="rect">
            <a:avLst/>
          </a:prstGeom>
        </p:spPr>
      </p:pic>
      <p:pic>
        <p:nvPicPr>
          <p:cNvPr id="44" name="Graphic 43" descr="Wrench with solid fill">
            <a:extLst>
              <a:ext uri="{FF2B5EF4-FFF2-40B4-BE49-F238E27FC236}">
                <a16:creationId xmlns:a16="http://schemas.microsoft.com/office/drawing/2014/main" id="{A520D7A9-D955-3004-586D-689277859D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4398" y="2747542"/>
            <a:ext cx="486189" cy="486189"/>
          </a:xfrm>
          <a:prstGeom prst="rect">
            <a:avLst/>
          </a:prstGeom>
        </p:spPr>
      </p:pic>
      <p:pic>
        <p:nvPicPr>
          <p:cNvPr id="46" name="Graphic 45" descr="Lightbulb with solid fill">
            <a:extLst>
              <a:ext uri="{FF2B5EF4-FFF2-40B4-BE49-F238E27FC236}">
                <a16:creationId xmlns:a16="http://schemas.microsoft.com/office/drawing/2014/main" id="{E4DD40C6-12E3-BBEC-E775-D4BF6426E0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2216" y="4104033"/>
            <a:ext cx="486189" cy="486189"/>
          </a:xfrm>
          <a:prstGeom prst="rect">
            <a:avLst/>
          </a:prstGeom>
        </p:spPr>
      </p:pic>
      <p:sp>
        <p:nvSpPr>
          <p:cNvPr id="52" name="TextBox 51">
            <a:extLst>
              <a:ext uri="{FF2B5EF4-FFF2-40B4-BE49-F238E27FC236}">
                <a16:creationId xmlns:a16="http://schemas.microsoft.com/office/drawing/2014/main" id="{90EEA2E9-8789-AAA1-D3C8-804DA54B7F8F}"/>
              </a:ext>
            </a:extLst>
          </p:cNvPr>
          <p:cNvSpPr txBox="1"/>
          <p:nvPr/>
        </p:nvSpPr>
        <p:spPr>
          <a:xfrm>
            <a:off x="7787196" y="4054739"/>
            <a:ext cx="2861547" cy="584775"/>
          </a:xfrm>
          <a:prstGeom prst="rect">
            <a:avLst/>
          </a:prstGeom>
          <a:noFill/>
        </p:spPr>
        <p:txBody>
          <a:bodyPr wrap="square" rtlCol="0">
            <a:spAutoFit/>
          </a:bodyPr>
          <a:lstStyle/>
          <a:p>
            <a:r>
              <a:rPr lang="en-US" sz="1600" b="1" noProof="1">
                <a:latin typeface="Aptos" panose="020B0004020202020204" pitchFamily="34" charset="0"/>
              </a:rPr>
              <a:t>Thought</a:t>
            </a:r>
            <a:r>
              <a:rPr lang="en-US" sz="1600" noProof="1">
                <a:latin typeface="Aptos" panose="020B0004020202020204" pitchFamily="34" charset="0"/>
              </a:rPr>
              <a:t>: </a:t>
            </a:r>
            <a:r>
              <a:rPr lang="en-US" sz="1600" dirty="0"/>
              <a:t>reasoning process (why it chose an action)</a:t>
            </a:r>
            <a:endParaRPr lang="en-US" sz="1600" noProof="1">
              <a:latin typeface="Aptos" panose="020B0004020202020204" pitchFamily="34" charset="0"/>
            </a:endParaRPr>
          </a:p>
        </p:txBody>
      </p:sp>
      <p:sp>
        <p:nvSpPr>
          <p:cNvPr id="53" name="TextBox 52">
            <a:extLst>
              <a:ext uri="{FF2B5EF4-FFF2-40B4-BE49-F238E27FC236}">
                <a16:creationId xmlns:a16="http://schemas.microsoft.com/office/drawing/2014/main" id="{1B880015-CA74-4593-2E94-5DCCE6804403}"/>
              </a:ext>
            </a:extLst>
          </p:cNvPr>
          <p:cNvSpPr txBox="1"/>
          <p:nvPr/>
        </p:nvSpPr>
        <p:spPr>
          <a:xfrm>
            <a:off x="6881642" y="2805536"/>
            <a:ext cx="2286844" cy="338554"/>
          </a:xfrm>
          <a:prstGeom prst="rect">
            <a:avLst/>
          </a:prstGeom>
          <a:noFill/>
        </p:spPr>
        <p:txBody>
          <a:bodyPr wrap="none" rtlCol="0">
            <a:spAutoFit/>
          </a:bodyPr>
          <a:lstStyle/>
          <a:p>
            <a:r>
              <a:rPr lang="en-US" sz="1600" b="1" noProof="1">
                <a:latin typeface="Aptos" panose="020B0004020202020204" pitchFamily="34" charset="0"/>
              </a:rPr>
              <a:t>Action</a:t>
            </a:r>
            <a:r>
              <a:rPr lang="en-US" sz="1600" noProof="1">
                <a:latin typeface="Aptos" panose="020B0004020202020204" pitchFamily="34" charset="0"/>
              </a:rPr>
              <a:t>: </a:t>
            </a:r>
            <a:r>
              <a:rPr lang="en-US" sz="1600" dirty="0"/>
              <a:t>the tool selected</a:t>
            </a:r>
            <a:endParaRPr lang="en-US" sz="1600" noProof="1">
              <a:latin typeface="Aptos" panose="020B0004020202020204" pitchFamily="34" charset="0"/>
            </a:endParaRPr>
          </a:p>
        </p:txBody>
      </p:sp>
      <p:sp>
        <p:nvSpPr>
          <p:cNvPr id="54" name="TextBox 53">
            <a:extLst>
              <a:ext uri="{FF2B5EF4-FFF2-40B4-BE49-F238E27FC236}">
                <a16:creationId xmlns:a16="http://schemas.microsoft.com/office/drawing/2014/main" id="{9DC9AC31-4633-73B5-FEF8-953F2F7784B3}"/>
              </a:ext>
            </a:extLst>
          </p:cNvPr>
          <p:cNvSpPr txBox="1"/>
          <p:nvPr/>
        </p:nvSpPr>
        <p:spPr>
          <a:xfrm>
            <a:off x="1824662" y="3113291"/>
            <a:ext cx="2522278" cy="584775"/>
          </a:xfrm>
          <a:prstGeom prst="rect">
            <a:avLst/>
          </a:prstGeom>
          <a:noFill/>
        </p:spPr>
        <p:txBody>
          <a:bodyPr wrap="square" rtlCol="0">
            <a:spAutoFit/>
          </a:bodyPr>
          <a:lstStyle/>
          <a:p>
            <a:r>
              <a:rPr lang="en-US" sz="1600" b="1" noProof="1">
                <a:latin typeface="Aptos" panose="020B0004020202020204" pitchFamily="34" charset="0"/>
              </a:rPr>
              <a:t>Input</a:t>
            </a:r>
            <a:r>
              <a:rPr lang="en-US" sz="1600" noProof="1">
                <a:latin typeface="Aptos" panose="020B0004020202020204" pitchFamily="34" charset="0"/>
              </a:rPr>
              <a:t>: </a:t>
            </a:r>
            <a:r>
              <a:rPr lang="en-US" sz="1600" dirty="0"/>
              <a:t>the parameters given to the tool</a:t>
            </a:r>
            <a:endParaRPr lang="en-US" sz="1600" noProof="1">
              <a:latin typeface="Aptos" panose="020B0004020202020204" pitchFamily="34" charset="0"/>
            </a:endParaRPr>
          </a:p>
        </p:txBody>
      </p:sp>
      <p:sp>
        <p:nvSpPr>
          <p:cNvPr id="55" name="TextBox 54">
            <a:extLst>
              <a:ext uri="{FF2B5EF4-FFF2-40B4-BE49-F238E27FC236}">
                <a16:creationId xmlns:a16="http://schemas.microsoft.com/office/drawing/2014/main" id="{DE5C44B5-C9DC-ED72-4D56-1B1C5180C11A}"/>
              </a:ext>
            </a:extLst>
          </p:cNvPr>
          <p:cNvSpPr txBox="1"/>
          <p:nvPr/>
        </p:nvSpPr>
        <p:spPr>
          <a:xfrm>
            <a:off x="1486280" y="4773487"/>
            <a:ext cx="2717548" cy="584775"/>
          </a:xfrm>
          <a:prstGeom prst="rect">
            <a:avLst/>
          </a:prstGeom>
          <a:noFill/>
        </p:spPr>
        <p:txBody>
          <a:bodyPr wrap="square" rtlCol="0">
            <a:spAutoFit/>
          </a:bodyPr>
          <a:lstStyle/>
          <a:p>
            <a:r>
              <a:rPr lang="en-US" sz="1600" b="1" noProof="1">
                <a:latin typeface="Aptos" panose="020B0004020202020204" pitchFamily="34" charset="0"/>
              </a:rPr>
              <a:t>Observation</a:t>
            </a:r>
            <a:r>
              <a:rPr lang="en-US" sz="1600" noProof="1">
                <a:latin typeface="Aptos" panose="020B0004020202020204" pitchFamily="34" charset="0"/>
              </a:rPr>
              <a:t>: </a:t>
            </a:r>
            <a:r>
              <a:rPr lang="en-US" sz="1600" dirty="0"/>
              <a:t>the result returned from the tool</a:t>
            </a:r>
            <a:endParaRPr lang="en-US" sz="1600" noProof="1">
              <a:latin typeface="Aptos" panose="020B0004020202020204" pitchFamily="34" charset="0"/>
            </a:endParaRPr>
          </a:p>
        </p:txBody>
      </p:sp>
      <p:sp>
        <p:nvSpPr>
          <p:cNvPr id="56" name="TextBox 55">
            <a:extLst>
              <a:ext uri="{FF2B5EF4-FFF2-40B4-BE49-F238E27FC236}">
                <a16:creationId xmlns:a16="http://schemas.microsoft.com/office/drawing/2014/main" id="{24117117-99DB-145E-4646-2FC718C1A2A1}"/>
              </a:ext>
            </a:extLst>
          </p:cNvPr>
          <p:cNvSpPr txBox="1"/>
          <p:nvPr/>
        </p:nvSpPr>
        <p:spPr>
          <a:xfrm>
            <a:off x="6856085" y="5418879"/>
            <a:ext cx="3293433" cy="584775"/>
          </a:xfrm>
          <a:prstGeom prst="rect">
            <a:avLst/>
          </a:prstGeom>
          <a:noFill/>
        </p:spPr>
        <p:txBody>
          <a:bodyPr wrap="square" rtlCol="0">
            <a:spAutoFit/>
          </a:bodyPr>
          <a:lstStyle/>
          <a:p>
            <a:r>
              <a:rPr lang="en-US" sz="1600" b="1" noProof="1">
                <a:latin typeface="Aptos" panose="020B0004020202020204" pitchFamily="34" charset="0"/>
              </a:rPr>
              <a:t>Final</a:t>
            </a:r>
            <a:r>
              <a:rPr lang="en-US" sz="1600" noProof="1">
                <a:latin typeface="Aptos" panose="020B0004020202020204" pitchFamily="34" charset="0"/>
              </a:rPr>
              <a:t> </a:t>
            </a:r>
            <a:r>
              <a:rPr lang="en-US" sz="1600" b="1" noProof="1">
                <a:latin typeface="Aptos" panose="020B0004020202020204" pitchFamily="34" charset="0"/>
              </a:rPr>
              <a:t>Answer</a:t>
            </a:r>
            <a:r>
              <a:rPr lang="en-US" sz="1600" noProof="1">
                <a:latin typeface="Aptos" panose="020B0004020202020204" pitchFamily="34" charset="0"/>
              </a:rPr>
              <a:t>: </a:t>
            </a:r>
            <a:r>
              <a:rPr lang="en-US" sz="1600" dirty="0"/>
              <a:t>the agent’s synthesized output for the user</a:t>
            </a:r>
            <a:endParaRPr lang="en-US" sz="1600" noProof="1">
              <a:latin typeface="Aptos" panose="020B0004020202020204" pitchFamily="34" charset="0"/>
            </a:endParaRPr>
          </a:p>
        </p:txBody>
      </p:sp>
      <p:sp>
        <p:nvSpPr>
          <p:cNvPr id="9" name="TextBox 8">
            <a:extLst>
              <a:ext uri="{FF2B5EF4-FFF2-40B4-BE49-F238E27FC236}">
                <a16:creationId xmlns:a16="http://schemas.microsoft.com/office/drawing/2014/main" id="{6F75EDB2-79BC-A21A-6EE1-7958EF2EB611}"/>
              </a:ext>
            </a:extLst>
          </p:cNvPr>
          <p:cNvSpPr txBox="1"/>
          <p:nvPr/>
        </p:nvSpPr>
        <p:spPr>
          <a:xfrm>
            <a:off x="4998383" y="3711898"/>
            <a:ext cx="1996900" cy="1384995"/>
          </a:xfrm>
          <a:prstGeom prst="rect">
            <a:avLst/>
          </a:prstGeom>
          <a:noFill/>
        </p:spPr>
        <p:txBody>
          <a:bodyPr wrap="square">
            <a:spAutoFit/>
          </a:bodyPr>
          <a:lstStyle/>
          <a:p>
            <a:pPr algn="ctr"/>
            <a:r>
              <a:rPr lang="en-US" sz="1400" i="1" noProof="1">
                <a:latin typeface="Aptos" panose="020B0004020202020204" pitchFamily="34" charset="0"/>
              </a:rPr>
              <a:t>The agent cycles to a different action or different parameters to get closer to the final answer until it is reached.</a:t>
            </a:r>
          </a:p>
        </p:txBody>
      </p:sp>
      <p:sp>
        <p:nvSpPr>
          <p:cNvPr id="60" name="Rectangle 59">
            <a:extLst>
              <a:ext uri="{FF2B5EF4-FFF2-40B4-BE49-F238E27FC236}">
                <a16:creationId xmlns:a16="http://schemas.microsoft.com/office/drawing/2014/main" id="{F0B5679C-744D-D33B-52C8-649F08987B77}"/>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1">
                <a:solidFill>
                  <a:schemeClr val="bg1"/>
                </a:solidFill>
                <a:latin typeface="Aptos Display" panose="020B0004020202020204" pitchFamily="34" charset="0"/>
              </a:rPr>
              <a:t>We make use of a </a:t>
            </a:r>
            <a:r>
              <a:rPr lang="en-US" b="1" noProof="1">
                <a:solidFill>
                  <a:schemeClr val="bg1"/>
                </a:solidFill>
                <a:latin typeface="Aptos Display" panose="020B0004020202020204" pitchFamily="34" charset="0"/>
              </a:rPr>
              <a:t>single agent system </a:t>
            </a:r>
            <a:r>
              <a:rPr lang="en-US" noProof="1">
                <a:solidFill>
                  <a:schemeClr val="bg1"/>
                </a:solidFill>
                <a:latin typeface="Aptos Display" panose="020B0004020202020204" pitchFamily="34" charset="0"/>
              </a:rPr>
              <a:t>which uses </a:t>
            </a:r>
            <a:r>
              <a:rPr lang="en-US" b="1" noProof="1">
                <a:solidFill>
                  <a:schemeClr val="bg1"/>
                </a:solidFill>
                <a:latin typeface="Aptos Display" panose="020B0004020202020204" pitchFamily="34" charset="0"/>
              </a:rPr>
              <a:t>ReAct logic </a:t>
            </a:r>
            <a:r>
              <a:rPr lang="en-US" noProof="1">
                <a:solidFill>
                  <a:schemeClr val="bg1"/>
                </a:solidFill>
                <a:latin typeface="Aptos Display" panose="020B0004020202020204" pitchFamily="34" charset="0"/>
              </a:rPr>
              <a:t>to </a:t>
            </a:r>
            <a:r>
              <a:rPr lang="en-US" b="1" noProof="1">
                <a:solidFill>
                  <a:schemeClr val="bg1"/>
                </a:solidFill>
                <a:latin typeface="Aptos Display" panose="020B0004020202020204" pitchFamily="34" charset="0"/>
              </a:rPr>
              <a:t>determine the sequence of actions</a:t>
            </a:r>
            <a:r>
              <a:rPr lang="en-US" noProof="1">
                <a:solidFill>
                  <a:schemeClr val="bg1"/>
                </a:solidFill>
                <a:latin typeface="Aptos Display" panose="020B0004020202020204" pitchFamily="34" charset="0"/>
              </a:rPr>
              <a:t> to take. </a:t>
            </a:r>
          </a:p>
          <a:p>
            <a:pPr algn="ctr"/>
            <a:r>
              <a:rPr lang="en-US" noProof="1">
                <a:solidFill>
                  <a:schemeClr val="bg1"/>
                </a:solidFill>
                <a:latin typeface="Aptos Display" panose="020B0004020202020204" pitchFamily="34" charset="0"/>
              </a:rPr>
              <a:t>This prompt engineering technique will work by generating:</a:t>
            </a:r>
          </a:p>
        </p:txBody>
      </p:sp>
    </p:spTree>
    <p:extLst>
      <p:ext uri="{BB962C8B-B14F-4D97-AF65-F5344CB8AC3E}">
        <p14:creationId xmlns:p14="http://schemas.microsoft.com/office/powerpoint/2010/main" val="2966366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03E21-6365-870F-801A-0D7F829E2D0C}"/>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6BF6DC8-A961-3B62-D19E-69E72029D0E2}"/>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F0E37E5D-1989-62DB-AD2C-03B45E1FF303}"/>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 name="Segnaposto testo 2">
            <a:extLst>
              <a:ext uri="{FF2B5EF4-FFF2-40B4-BE49-F238E27FC236}">
                <a16:creationId xmlns:a16="http://schemas.microsoft.com/office/drawing/2014/main" id="{F83792C1-0529-1FCD-5752-88ED89BDBCC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Agents in Action</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14" name="Picture 13">
            <a:extLst>
              <a:ext uri="{FF2B5EF4-FFF2-40B4-BE49-F238E27FC236}">
                <a16:creationId xmlns:a16="http://schemas.microsoft.com/office/drawing/2014/main" id="{653BDA57-AC39-0248-0A0E-9D38EEF04EC4}"/>
              </a:ext>
            </a:extLst>
          </p:cNvPr>
          <p:cNvPicPr>
            <a:picLocks noChangeAspect="1"/>
          </p:cNvPicPr>
          <p:nvPr/>
        </p:nvPicPr>
        <p:blipFill>
          <a:blip r:embed="rId2"/>
          <a:stretch>
            <a:fillRect/>
          </a:stretch>
        </p:blipFill>
        <p:spPr>
          <a:xfrm>
            <a:off x="8380443" y="-565524"/>
            <a:ext cx="3384140" cy="3384140"/>
          </a:xfrm>
          <a:prstGeom prst="rect">
            <a:avLst/>
          </a:prstGeom>
        </p:spPr>
      </p:pic>
      <p:pic>
        <p:nvPicPr>
          <p:cNvPr id="8" name="Picture 7">
            <a:extLst>
              <a:ext uri="{FF2B5EF4-FFF2-40B4-BE49-F238E27FC236}">
                <a16:creationId xmlns:a16="http://schemas.microsoft.com/office/drawing/2014/main" id="{BE5B2727-3881-15F8-F10B-DEA77FE1D379}"/>
              </a:ext>
            </a:extLst>
          </p:cNvPr>
          <p:cNvPicPr>
            <a:picLocks noChangeAspect="1"/>
          </p:cNvPicPr>
          <p:nvPr/>
        </p:nvPicPr>
        <p:blipFill>
          <a:blip r:embed="rId3"/>
          <a:srcRect t="50209"/>
          <a:stretch>
            <a:fillRect/>
          </a:stretch>
        </p:blipFill>
        <p:spPr>
          <a:xfrm>
            <a:off x="6160659" y="2552972"/>
            <a:ext cx="2400298" cy="3576365"/>
          </a:xfrm>
          <a:prstGeom prst="rect">
            <a:avLst/>
          </a:prstGeom>
          <a:effectLst>
            <a:outerShdw blurRad="50800" dist="50800" dir="5400000" algn="ctr" rotWithShape="0">
              <a:srgbClr val="000000"/>
            </a:outerShdw>
          </a:effectLst>
        </p:spPr>
      </p:pic>
      <p:pic>
        <p:nvPicPr>
          <p:cNvPr id="11" name="Picture 10">
            <a:extLst>
              <a:ext uri="{FF2B5EF4-FFF2-40B4-BE49-F238E27FC236}">
                <a16:creationId xmlns:a16="http://schemas.microsoft.com/office/drawing/2014/main" id="{8EBF5559-AE6C-639C-E4C2-9580F416BCD6}"/>
              </a:ext>
            </a:extLst>
          </p:cNvPr>
          <p:cNvPicPr>
            <a:picLocks noChangeAspect="1"/>
          </p:cNvPicPr>
          <p:nvPr/>
        </p:nvPicPr>
        <p:blipFill>
          <a:blip r:embed="rId4"/>
          <a:srcRect t="-2" b="45660"/>
          <a:stretch>
            <a:fillRect/>
          </a:stretch>
        </p:blipFill>
        <p:spPr>
          <a:xfrm>
            <a:off x="3785509" y="2512585"/>
            <a:ext cx="2310491" cy="3604241"/>
          </a:xfrm>
          <a:prstGeom prst="rect">
            <a:avLst/>
          </a:prstGeom>
          <a:effectLst>
            <a:outerShdw blurRad="50800" dist="50800" dir="5400000" algn="ctr" rotWithShape="0">
              <a:srgbClr val="000000"/>
            </a:outerShdw>
          </a:effectLst>
        </p:spPr>
      </p:pic>
      <p:sp>
        <p:nvSpPr>
          <p:cNvPr id="7" name="Rectangle 6">
            <a:extLst>
              <a:ext uri="{FF2B5EF4-FFF2-40B4-BE49-F238E27FC236}">
                <a16:creationId xmlns:a16="http://schemas.microsoft.com/office/drawing/2014/main" id="{28F1BBD5-5046-548C-868B-6ED6BBA2FC3F}"/>
              </a:ext>
            </a:extLst>
          </p:cNvPr>
          <p:cNvSpPr/>
          <p:nvPr/>
        </p:nvSpPr>
        <p:spPr>
          <a:xfrm>
            <a:off x="427417" y="3878463"/>
            <a:ext cx="3293433" cy="646331"/>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0B7D675-FD8F-4E49-1C83-46635DF9C60D}"/>
              </a:ext>
            </a:extLst>
          </p:cNvPr>
          <p:cNvSpPr txBox="1"/>
          <p:nvPr/>
        </p:nvSpPr>
        <p:spPr>
          <a:xfrm>
            <a:off x="427417" y="3888135"/>
            <a:ext cx="3115883" cy="584775"/>
          </a:xfrm>
          <a:prstGeom prst="rect">
            <a:avLst/>
          </a:prstGeom>
          <a:noFill/>
        </p:spPr>
        <p:txBody>
          <a:bodyPr wrap="square" rtlCol="0">
            <a:spAutoFit/>
          </a:bodyPr>
          <a:lstStyle/>
          <a:p>
            <a:r>
              <a:rPr lang="en-US" sz="1600" i="1" dirty="0"/>
              <a:t>Transparent reasoning improves reliability and debuggability</a:t>
            </a:r>
          </a:p>
        </p:txBody>
      </p:sp>
      <p:sp>
        <p:nvSpPr>
          <p:cNvPr id="9" name="Rectangle 8">
            <a:extLst>
              <a:ext uri="{FF2B5EF4-FFF2-40B4-BE49-F238E27FC236}">
                <a16:creationId xmlns:a16="http://schemas.microsoft.com/office/drawing/2014/main" id="{421F6136-495A-792B-9378-747E21D8FC84}"/>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ptos Display" panose="020B0004020202020204" pitchFamily="34" charset="0"/>
              </a:rPr>
              <a:t>In practice, this results in a transparent reasoning loop visible to developers, showing each decision, tool call, and correction step until the final response is produced.</a:t>
            </a:r>
          </a:p>
        </p:txBody>
      </p:sp>
    </p:spTree>
    <p:extLst>
      <p:ext uri="{BB962C8B-B14F-4D97-AF65-F5344CB8AC3E}">
        <p14:creationId xmlns:p14="http://schemas.microsoft.com/office/powerpoint/2010/main" val="1021402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E1B3D-6907-8923-23C7-93D3AE6B67DC}"/>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68B4344-9969-386B-3AF9-C3405B7E91F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D6E726C2-143F-8DFB-DCA6-DEFF9A2E8A80}"/>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24ED3965-AE8B-4FD3-FFDB-ED7D7EADF676}"/>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B6947490-7DBC-5851-883A-309B1A3C8A04}"/>
              </a:ext>
            </a:extLst>
          </p:cNvPr>
          <p:cNvPicPr>
            <a:picLocks noChangeAspect="1"/>
          </p:cNvPicPr>
          <p:nvPr/>
        </p:nvPicPr>
        <p:blipFill>
          <a:blip r:embed="rId2"/>
          <a:stretch>
            <a:fillRect/>
          </a:stretch>
        </p:blipFill>
        <p:spPr>
          <a:xfrm>
            <a:off x="2012797" y="1503983"/>
            <a:ext cx="8166406" cy="4625354"/>
          </a:xfrm>
          <a:prstGeom prst="rect">
            <a:avLst/>
          </a:prstGeom>
        </p:spPr>
      </p:pic>
    </p:spTree>
    <p:extLst>
      <p:ext uri="{BB962C8B-B14F-4D97-AF65-F5344CB8AC3E}">
        <p14:creationId xmlns:p14="http://schemas.microsoft.com/office/powerpoint/2010/main" val="2331405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2CD753-6CFC-AB47-7819-C962B1F1D92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5699FB22-EF91-C1F0-87CB-DD9DC6EB434E}"/>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11AD314-FFBC-1BB5-686F-64A299E2E7F9}"/>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B2A9BC66-1C88-EA7D-61C8-79B703D41025}"/>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42BABD7A-F5B7-0538-8270-CF495F8FB50B}"/>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37A5005D-ED36-D74D-7276-FD258BAAA683}"/>
              </a:ext>
            </a:extLst>
          </p:cNvPr>
          <p:cNvGrpSpPr/>
          <p:nvPr/>
        </p:nvGrpSpPr>
        <p:grpSpPr>
          <a:xfrm>
            <a:off x="7463217" y="3586560"/>
            <a:ext cx="3479800" cy="1517570"/>
            <a:chOff x="6781800" y="580288"/>
            <a:chExt cx="3479800" cy="1858112"/>
          </a:xfrm>
        </p:grpSpPr>
        <p:sp>
          <p:nvSpPr>
            <p:cNvPr id="7" name="Rectangular Callout 6">
              <a:extLst>
                <a:ext uri="{FF2B5EF4-FFF2-40B4-BE49-F238E27FC236}">
                  <a16:creationId xmlns:a16="http://schemas.microsoft.com/office/drawing/2014/main" id="{55C7D675-F251-45A0-1A58-5229914E5DBD}"/>
                </a:ext>
              </a:extLst>
            </p:cNvPr>
            <p:cNvSpPr/>
            <p:nvPr/>
          </p:nvSpPr>
          <p:spPr>
            <a:xfrm>
              <a:off x="6781800" y="580288"/>
              <a:ext cx="3479800" cy="1858112"/>
            </a:xfrm>
            <a:prstGeom prst="wedgeRectCallout">
              <a:avLst>
                <a:gd name="adj1" fmla="val -69821"/>
                <a:gd name="adj2" fmla="val 5588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487B47DB-1178-B548-1523-4B368E05B3D3}"/>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0. DATABASE LAYER</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noProof="1">
                  <a:solidFill>
                    <a:srgbClr val="FFFFFF"/>
                  </a:solidFill>
                  <a:latin typeface="Aptos" panose="020B0004020202020204" pitchFamily="34" charset="0"/>
                </a:rPr>
                <a:t>Scans data directory for all RNA-seq files, handling CSV, TSVs, XLSXs, sanitizing to SQL-safe names, and organizing all data in a hierarchical structure relating to sample subsets and differential gene expression comparisons</a:t>
              </a:r>
            </a:p>
          </p:txBody>
        </p:sp>
      </p:grpSp>
    </p:spTree>
    <p:extLst>
      <p:ext uri="{BB962C8B-B14F-4D97-AF65-F5344CB8AC3E}">
        <p14:creationId xmlns:p14="http://schemas.microsoft.com/office/powerpoint/2010/main" val="1105600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B423D-5A6F-6880-99E1-23EB6C007C13}"/>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903D9D44-97BA-C419-0762-F8190428FC2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45B27EC0-922F-F5D6-E2DB-A0B51F0E2F8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AAEA76B6-6F79-D98B-6196-203653520B5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85719A46-AB3D-4C4C-6779-5497D5F7B598}"/>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D93C90CB-6CE1-F10B-A846-310661D5F7D7}"/>
              </a:ext>
            </a:extLst>
          </p:cNvPr>
          <p:cNvGrpSpPr/>
          <p:nvPr/>
        </p:nvGrpSpPr>
        <p:grpSpPr>
          <a:xfrm>
            <a:off x="4594733" y="1258715"/>
            <a:ext cx="3671815" cy="795512"/>
            <a:chOff x="6781800" y="580288"/>
            <a:chExt cx="3479800" cy="1858112"/>
          </a:xfrm>
        </p:grpSpPr>
        <p:sp>
          <p:nvSpPr>
            <p:cNvPr id="7" name="Rectangular Callout 6">
              <a:extLst>
                <a:ext uri="{FF2B5EF4-FFF2-40B4-BE49-F238E27FC236}">
                  <a16:creationId xmlns:a16="http://schemas.microsoft.com/office/drawing/2014/main" id="{8C616F17-B5EA-30C4-068A-A6CD79B801EB}"/>
                </a:ext>
              </a:extLst>
            </p:cNvPr>
            <p:cNvSpPr/>
            <p:nvPr/>
          </p:nvSpPr>
          <p:spPr>
            <a:xfrm>
              <a:off x="6781800" y="580288"/>
              <a:ext cx="3479800" cy="1858112"/>
            </a:xfrm>
            <a:prstGeom prst="wedgeRectCallout">
              <a:avLst>
                <a:gd name="adj1" fmla="val -71829"/>
                <a:gd name="adj2" fmla="val 16682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715CC277-98E3-B77C-7D6A-76106CDD91BE}"/>
                </a:ext>
              </a:extLst>
            </p:cNvPr>
            <p:cNvSpPr txBox="1">
              <a:spLocks/>
            </p:cNvSpPr>
            <p:nvPr/>
          </p:nvSpPr>
          <p:spPr>
            <a:xfrm>
              <a:off x="6876062" y="580288"/>
              <a:ext cx="3291277" cy="1664516"/>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USER INPUT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dirty="0">
                  <a:solidFill>
                    <a:srgbClr val="FFFFFF"/>
                  </a:solidFill>
                  <a:latin typeface="Aptos" panose="020B0004020202020204" pitchFamily="34" charset="0"/>
                </a:rPr>
                <a:t>The user interacts with the system via a modern, intuitive chat interface built with Dash</a:t>
              </a:r>
              <a:endParaRPr lang="en-US" noProof="1">
                <a:solidFill>
                  <a:srgbClr val="FFFFFF"/>
                </a:solidFill>
                <a:latin typeface="Aptos" panose="020B0004020202020204" pitchFamily="34" charset="0"/>
              </a:endParaRPr>
            </a:p>
          </p:txBody>
        </p:sp>
      </p:grpSp>
    </p:spTree>
    <p:extLst>
      <p:ext uri="{BB962C8B-B14F-4D97-AF65-F5344CB8AC3E}">
        <p14:creationId xmlns:p14="http://schemas.microsoft.com/office/powerpoint/2010/main" val="1026487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26C30-77A6-6155-5375-780E81279121}"/>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A2B092F-C30F-F952-1166-13735F3EFD29}"/>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5010342D-5D3A-C1BF-0DB2-C8094F4B660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AE4981ED-A0D8-F2EB-1B32-88BFEEABA01A}"/>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7C0284DE-B38A-A523-77E1-677C96C6310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10" name="Group 9">
            <a:extLst>
              <a:ext uri="{FF2B5EF4-FFF2-40B4-BE49-F238E27FC236}">
                <a16:creationId xmlns:a16="http://schemas.microsoft.com/office/drawing/2014/main" id="{2FD69993-7D54-B1A0-328B-9DE0845A799B}"/>
              </a:ext>
            </a:extLst>
          </p:cNvPr>
          <p:cNvGrpSpPr/>
          <p:nvPr/>
        </p:nvGrpSpPr>
        <p:grpSpPr>
          <a:xfrm>
            <a:off x="4594733" y="1258714"/>
            <a:ext cx="3671815" cy="2992309"/>
            <a:chOff x="6781800" y="580288"/>
            <a:chExt cx="3479800" cy="1858112"/>
          </a:xfrm>
        </p:grpSpPr>
        <p:sp>
          <p:nvSpPr>
            <p:cNvPr id="11" name="Rectangular Callout 10">
              <a:extLst>
                <a:ext uri="{FF2B5EF4-FFF2-40B4-BE49-F238E27FC236}">
                  <a16:creationId xmlns:a16="http://schemas.microsoft.com/office/drawing/2014/main" id="{CD04C374-4FF6-4918-86F5-0FA9D0A6DABE}"/>
                </a:ext>
              </a:extLst>
            </p:cNvPr>
            <p:cNvSpPr/>
            <p:nvPr/>
          </p:nvSpPr>
          <p:spPr>
            <a:xfrm>
              <a:off x="6781800" y="580288"/>
              <a:ext cx="3479800" cy="1858112"/>
            </a:xfrm>
            <a:prstGeom prst="wedgeRectCallout">
              <a:avLst>
                <a:gd name="adj1" fmla="val -69821"/>
                <a:gd name="adj2" fmla="val 2832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Segnaposto testo 42">
              <a:extLst>
                <a:ext uri="{FF2B5EF4-FFF2-40B4-BE49-F238E27FC236}">
                  <a16:creationId xmlns:a16="http://schemas.microsoft.com/office/drawing/2014/main" id="{C2E44A52-099C-9E89-B3E9-18A2F3EC9E34}"/>
                </a:ext>
              </a:extLst>
            </p:cNvPr>
            <p:cNvSpPr txBox="1">
              <a:spLocks/>
            </p:cNvSpPr>
            <p:nvPr/>
          </p:nvSpPr>
          <p:spPr>
            <a:xfrm>
              <a:off x="6876062" y="580288"/>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USER INPUT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dirty="0">
                  <a:solidFill>
                    <a:srgbClr val="FFFFFF"/>
                  </a:solidFill>
                  <a:latin typeface="Aptos" panose="020B0004020202020204" pitchFamily="34" charset="0"/>
                </a:rPr>
                <a:t>The user interacts with the system via a modern, intuitive chat interface built with Dash</a:t>
              </a:r>
              <a:endParaRPr lang="en-US" noProof="1">
                <a:solidFill>
                  <a:srgbClr val="FFFFFF"/>
                </a:solidFill>
                <a:latin typeface="Aptos" panose="020B0004020202020204" pitchFamily="34" charset="0"/>
              </a:endParaRPr>
            </a:p>
          </p:txBody>
        </p:sp>
      </p:grpSp>
      <p:pic>
        <p:nvPicPr>
          <p:cNvPr id="9" name="Picture 8" descr="A screenshot of a computer&#10;&#10;AI-generated content may be incorrect.">
            <a:extLst>
              <a:ext uri="{FF2B5EF4-FFF2-40B4-BE49-F238E27FC236}">
                <a16:creationId xmlns:a16="http://schemas.microsoft.com/office/drawing/2014/main" id="{6EF51F26-9F6E-FCD7-A243-AB6D2D32E6B2}"/>
              </a:ext>
            </a:extLst>
          </p:cNvPr>
          <p:cNvPicPr>
            <a:picLocks noChangeAspect="1"/>
          </p:cNvPicPr>
          <p:nvPr/>
        </p:nvPicPr>
        <p:blipFill>
          <a:blip r:embed="rId3"/>
          <a:stretch>
            <a:fillRect/>
          </a:stretch>
        </p:blipFill>
        <p:spPr>
          <a:xfrm>
            <a:off x="5165668" y="1994520"/>
            <a:ext cx="2529944" cy="2256503"/>
          </a:xfrm>
          <a:prstGeom prst="rect">
            <a:avLst/>
          </a:prstGeom>
        </p:spPr>
      </p:pic>
    </p:spTree>
    <p:extLst>
      <p:ext uri="{BB962C8B-B14F-4D97-AF65-F5344CB8AC3E}">
        <p14:creationId xmlns:p14="http://schemas.microsoft.com/office/powerpoint/2010/main" val="30237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6742-4763-3931-05CD-FA4CF7E85726}"/>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978A4DA9-8959-0B85-54EE-3D010F827E7B}"/>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ADBB0DB1-6099-BC78-86FE-D078F310C42F}"/>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53DF62D7-DADD-D4E8-907E-BF336AC0A3BA}"/>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Project </a:t>
            </a:r>
            <a:r>
              <a:rPr lang="en-US" b="1" noProof="1">
                <a:solidFill>
                  <a:schemeClr val="accent6"/>
                </a:solidFill>
                <a:latin typeface="+mj-lt"/>
              </a:rPr>
              <a:t>Motivation </a:t>
            </a:r>
          </a:p>
          <a:p>
            <a:pPr marL="457200" indent="-457200">
              <a:buFontTx/>
              <a:buAutoNum type="arabicPeriod"/>
              <a:defRPr/>
            </a:pPr>
            <a:r>
              <a:rPr lang="en-US" b="1" noProof="1">
                <a:solidFill>
                  <a:schemeClr val="accent6"/>
                </a:solidFill>
                <a:latin typeface="+mj-lt"/>
              </a:rPr>
              <a:t>Introduction to Large Language Models (LLMs)</a:t>
            </a:r>
          </a:p>
          <a:p>
            <a:pPr marL="457200" lvl="0" indent="-457200">
              <a:buFontTx/>
              <a:buAutoNum type="arabicPeriod"/>
              <a:defRPr/>
            </a:pPr>
            <a:r>
              <a:rPr lang="en-US" b="1" noProof="1">
                <a:solidFill>
                  <a:schemeClr val="accent6"/>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solidFill>
                <a:latin typeface="+mj-lt"/>
              </a:rPr>
              <a:t>Corner Cases</a:t>
            </a:r>
          </a:p>
          <a:p>
            <a:pPr marL="457200" lvl="0" indent="-457200">
              <a:buFontTx/>
              <a:buAutoNum type="arabicPeriod"/>
              <a:defRPr/>
            </a:pPr>
            <a:r>
              <a:rPr lang="en-US" b="1" noProof="1">
                <a:solidFill>
                  <a:schemeClr val="accent6"/>
                </a:solidFill>
                <a:latin typeface="+mj-lt"/>
              </a:rPr>
              <a:t>Deployment &amp; Client Integration</a:t>
            </a:r>
            <a:endPar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endParaRPr>
          </a:p>
        </p:txBody>
      </p:sp>
    </p:spTree>
    <p:extLst>
      <p:ext uri="{BB962C8B-B14F-4D97-AF65-F5344CB8AC3E}">
        <p14:creationId xmlns:p14="http://schemas.microsoft.com/office/powerpoint/2010/main" val="1124080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0278E-338A-7DF8-240A-049E2246F130}"/>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38AC44AC-B44C-EBCF-076A-9C95B61ADF29}"/>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FF8367D0-B35B-594C-9AD8-F573A62DAF7F}"/>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30BB4870-2922-17C3-2819-AA371F0F6B3D}"/>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EF08CA1B-FEF2-F02F-3416-9C4F875613A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36FD5F7F-A3C7-BBF8-1D67-9E59F46E8282}"/>
              </a:ext>
            </a:extLst>
          </p:cNvPr>
          <p:cNvGrpSpPr/>
          <p:nvPr/>
        </p:nvGrpSpPr>
        <p:grpSpPr>
          <a:xfrm>
            <a:off x="7028217" y="2584277"/>
            <a:ext cx="4121564" cy="1987890"/>
            <a:chOff x="6781800" y="580288"/>
            <a:chExt cx="3479800" cy="1858112"/>
          </a:xfrm>
        </p:grpSpPr>
        <p:sp>
          <p:nvSpPr>
            <p:cNvPr id="7" name="Rectangular Callout 6">
              <a:extLst>
                <a:ext uri="{FF2B5EF4-FFF2-40B4-BE49-F238E27FC236}">
                  <a16:creationId xmlns:a16="http://schemas.microsoft.com/office/drawing/2014/main" id="{D4835555-DD01-DB5F-8BBF-4992853CD2BC}"/>
                </a:ext>
              </a:extLst>
            </p:cNvPr>
            <p:cNvSpPr/>
            <p:nvPr/>
          </p:nvSpPr>
          <p:spPr>
            <a:xfrm>
              <a:off x="6781800" y="580288"/>
              <a:ext cx="3479800" cy="1858112"/>
            </a:xfrm>
            <a:prstGeom prst="wedgeRectCallout">
              <a:avLst>
                <a:gd name="adj1" fmla="val -80264"/>
                <a:gd name="adj2" fmla="val -5318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943A776D-A2F6-F74F-28D8-D334379520E7}"/>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2. INTENT CLASSIFICATION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Before engaging a large-scale LLM, the user's query is sent to a lightweight, custom-built classifier (</a:t>
              </a:r>
              <a:r>
                <a:rPr lang="en-US" dirty="0" err="1">
                  <a:solidFill>
                    <a:schemeClr val="bg1"/>
                  </a:solidFill>
                  <a:latin typeface="Aptos" panose="020B0004020202020204" pitchFamily="34" charset="0"/>
                </a:rPr>
                <a:t>classifier.py</a:t>
              </a:r>
              <a:r>
                <a:rPr lang="en-US" dirty="0">
                  <a:solidFill>
                    <a:schemeClr val="bg1"/>
                  </a:solidFill>
                  <a:latin typeface="Aptos" panose="020B0004020202020204" pitchFamily="34" charset="0"/>
                </a:rPr>
                <a:t>) which identifies the user's intent (e.g., </a:t>
              </a:r>
              <a:r>
                <a:rPr lang="en-US" dirty="0" err="1">
                  <a:solidFill>
                    <a:schemeClr val="bg1"/>
                  </a:solidFill>
                  <a:latin typeface="Aptos" panose="020B0004020202020204" pitchFamily="34" charset="0"/>
                </a:rPr>
                <a:t>gene_expression_query</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differential_expression_analysis</a:t>
              </a:r>
              <a:r>
                <a:rPr lang="en-US" dirty="0">
                  <a:solidFill>
                    <a:schemeClr val="bg1"/>
                  </a:solidFill>
                  <a:latin typeface="Aptos" panose="020B0004020202020204" pitchFamily="34" charset="0"/>
                </a:rPr>
                <a:t>). This is a crucial pre-processing step that significantly improves efficiency and reduces costs by avoiding over-prompting the LLM. Instead, an intent-specific prompt from the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config is provided to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a:t>
              </a:r>
            </a:p>
          </p:txBody>
        </p:sp>
      </p:grpSp>
    </p:spTree>
    <p:extLst>
      <p:ext uri="{BB962C8B-B14F-4D97-AF65-F5344CB8AC3E}">
        <p14:creationId xmlns:p14="http://schemas.microsoft.com/office/powerpoint/2010/main" val="866774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E8F26-447C-820A-A1D3-F74875A0398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DC63CF0-320D-31CF-1359-F0CC5CF5EC7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6E628F99-C00B-1EC1-1EA1-011359638C6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238B5810-A787-78FD-0091-5C0322D0432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D35D1CD4-68EE-7695-0EDA-DA6DD27F4523}"/>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47A35E23-27F0-DFB7-B8D5-411D9CFCF7E3}"/>
              </a:ext>
            </a:extLst>
          </p:cNvPr>
          <p:cNvGrpSpPr/>
          <p:nvPr/>
        </p:nvGrpSpPr>
        <p:grpSpPr>
          <a:xfrm>
            <a:off x="7447462" y="4328740"/>
            <a:ext cx="4228600" cy="2016370"/>
            <a:chOff x="6781800" y="580288"/>
            <a:chExt cx="3479800" cy="1858112"/>
          </a:xfrm>
        </p:grpSpPr>
        <p:sp>
          <p:nvSpPr>
            <p:cNvPr id="7" name="Rectangular Callout 6">
              <a:extLst>
                <a:ext uri="{FF2B5EF4-FFF2-40B4-BE49-F238E27FC236}">
                  <a16:creationId xmlns:a16="http://schemas.microsoft.com/office/drawing/2014/main" id="{8A7E0217-310A-FE4A-128E-A42859CDD11C}"/>
                </a:ext>
              </a:extLst>
            </p:cNvPr>
            <p:cNvSpPr/>
            <p:nvPr/>
          </p:nvSpPr>
          <p:spPr>
            <a:xfrm>
              <a:off x="6781800" y="580288"/>
              <a:ext cx="3479800" cy="1858112"/>
            </a:xfrm>
            <a:prstGeom prst="wedgeRectCallout">
              <a:avLst>
                <a:gd name="adj1" fmla="val -40852"/>
                <a:gd name="adj2" fmla="val -8270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44A63008-0191-C737-EC84-E5DCCB92D7BC}"/>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3. TOOL SELECTION &amp; DATA RETRIEVAL</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t>
              </a:r>
              <a:r>
                <a:rPr lang="en-US" dirty="0" err="1">
                  <a:solidFill>
                    <a:schemeClr val="bg1"/>
                  </a:solidFill>
                  <a:latin typeface="Aptos" panose="020B0004020202020204" pitchFamily="34" charset="0"/>
                </a:rPr>
                <a:t>RNAseqAgent</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agent.py</a:t>
              </a:r>
              <a:r>
                <a:rPr lang="en-US" dirty="0">
                  <a:solidFill>
                    <a:schemeClr val="bg1"/>
                  </a:solidFill>
                  <a:latin typeface="Aptos" panose="020B0004020202020204" pitchFamily="34" charset="0"/>
                </a:rPr>
                <a:t>), powered by a LangChain React-style loop, receives the user's intent. Based on this, it analyzes its available tools and determines that the </a:t>
              </a:r>
              <a:r>
                <a:rPr lang="en-US" dirty="0" err="1">
                  <a:solidFill>
                    <a:schemeClr val="bg1"/>
                  </a:solidFill>
                  <a:latin typeface="Aptos" panose="020B0004020202020204" pitchFamily="34" charset="0"/>
                </a:rPr>
                <a:t>sql_query_tool</a:t>
              </a:r>
              <a:r>
                <a:rPr lang="en-US" dirty="0">
                  <a:solidFill>
                    <a:schemeClr val="bg1"/>
                  </a:solidFill>
                  <a:latin typeface="Aptos" panose="020B0004020202020204" pitchFamily="34" charset="0"/>
                </a:rPr>
                <a:t> is the most appropriate for retrieving the required data from the SQLite database (</a:t>
              </a:r>
              <a:r>
                <a:rPr lang="en-US" dirty="0" err="1">
                  <a:solidFill>
                    <a:schemeClr val="bg1"/>
                  </a:solidFill>
                  <a:latin typeface="Aptos" panose="020B0004020202020204" pitchFamily="34" charset="0"/>
                </a:rPr>
                <a:t>database.py</a:t>
              </a:r>
              <a:r>
                <a:rPr lang="en-US" dirty="0">
                  <a:solidFill>
                    <a:schemeClr val="bg1"/>
                  </a:solidFill>
                  <a:latin typeface="Aptos" panose="020B0004020202020204" pitchFamily="34" charset="0"/>
                </a:rPr>
                <a:t>). This Provides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with up-to-date information on the available tables and columns in the database, ensuring valid queries are generated.</a:t>
              </a:r>
            </a:p>
          </p:txBody>
        </p:sp>
      </p:grpSp>
    </p:spTree>
    <p:extLst>
      <p:ext uri="{BB962C8B-B14F-4D97-AF65-F5344CB8AC3E}">
        <p14:creationId xmlns:p14="http://schemas.microsoft.com/office/powerpoint/2010/main" val="2222121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CF9AE-79BA-2A9A-0DE5-74703A63CE2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56E73498-CEEF-7E4F-F7D1-405646A3A50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6C849BAA-AFB9-49E8-75B5-7D62BCC0A8F3}"/>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5E608F89-4AB0-2B57-8F02-0043C7CE977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B86400F2-4F87-A218-0F72-A4EA45CD17BF}"/>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9EC750F2-7155-F094-3F3D-494CB7B6E69D}"/>
              </a:ext>
            </a:extLst>
          </p:cNvPr>
          <p:cNvGrpSpPr/>
          <p:nvPr/>
        </p:nvGrpSpPr>
        <p:grpSpPr>
          <a:xfrm>
            <a:off x="515938" y="2054226"/>
            <a:ext cx="4228600" cy="1609236"/>
            <a:chOff x="6781800" y="580288"/>
            <a:chExt cx="3479800" cy="1858112"/>
          </a:xfrm>
        </p:grpSpPr>
        <p:sp>
          <p:nvSpPr>
            <p:cNvPr id="7" name="Rectangular Callout 6">
              <a:extLst>
                <a:ext uri="{FF2B5EF4-FFF2-40B4-BE49-F238E27FC236}">
                  <a16:creationId xmlns:a16="http://schemas.microsoft.com/office/drawing/2014/main" id="{8A4D2639-AF4D-026F-D221-D9928EBE5044}"/>
                </a:ext>
              </a:extLst>
            </p:cNvPr>
            <p:cNvSpPr/>
            <p:nvPr/>
          </p:nvSpPr>
          <p:spPr>
            <a:xfrm>
              <a:off x="6781800" y="580288"/>
              <a:ext cx="3479800" cy="1858112"/>
            </a:xfrm>
            <a:prstGeom prst="wedgeRectCallout">
              <a:avLst>
                <a:gd name="adj1" fmla="val 58898"/>
                <a:gd name="adj2" fmla="val 4892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D65CE086-57CF-BEA6-E42B-3C4D2F0FA458}"/>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4. CODE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system invokes the first of its two LLMs,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This LLM is given a highly specific prompt to the user question’s intent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that includes the database schema and a clear directive to generate a valid SQL query. It does not generate text for the final user response; its sole purpose is to produce executable code.</a:t>
              </a:r>
            </a:p>
          </p:txBody>
        </p:sp>
      </p:grpSp>
    </p:spTree>
    <p:extLst>
      <p:ext uri="{BB962C8B-B14F-4D97-AF65-F5344CB8AC3E}">
        <p14:creationId xmlns:p14="http://schemas.microsoft.com/office/powerpoint/2010/main" val="4119864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C2AD0-9DD9-9E4B-8017-0C3967321C1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6C00C302-2AE6-FE0E-558E-EAC18D247F3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CED078D-87BB-D551-5929-8C9F3162842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FE4238B4-C8E5-8422-7760-9C31F978BE0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416C4DCB-405D-271B-2305-0538BA54EB7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083DB5BC-A020-2ADB-9841-7CD857110E5A}"/>
              </a:ext>
            </a:extLst>
          </p:cNvPr>
          <p:cNvGrpSpPr/>
          <p:nvPr/>
        </p:nvGrpSpPr>
        <p:grpSpPr>
          <a:xfrm>
            <a:off x="7406809" y="2428494"/>
            <a:ext cx="4228600" cy="1663287"/>
            <a:chOff x="6781800" y="580288"/>
            <a:chExt cx="3479800" cy="1858112"/>
          </a:xfrm>
        </p:grpSpPr>
        <p:sp>
          <p:nvSpPr>
            <p:cNvPr id="7" name="Rectangular Callout 6">
              <a:extLst>
                <a:ext uri="{FF2B5EF4-FFF2-40B4-BE49-F238E27FC236}">
                  <a16:creationId xmlns:a16="http://schemas.microsoft.com/office/drawing/2014/main" id="{A0B36E09-F694-D6D7-BEA5-723D46C18867}"/>
                </a:ext>
              </a:extLst>
            </p:cNvPr>
            <p:cNvSpPr/>
            <p:nvPr/>
          </p:nvSpPr>
          <p:spPr>
            <a:xfrm>
              <a:off x="6781800" y="580288"/>
              <a:ext cx="3479800" cy="1858112"/>
            </a:xfrm>
            <a:prstGeom prst="wedgeRectCallout">
              <a:avLst>
                <a:gd name="adj1" fmla="val -85496"/>
                <a:gd name="adj2" fmla="val -58935"/>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89A46AD2-2C04-D087-E9DD-84336140D53D}"/>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5. PLOTTING REQUEST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agent, now having the data, selects the </a:t>
              </a:r>
              <a:r>
                <a:rPr lang="en-US" dirty="0" err="1">
                  <a:solidFill>
                    <a:schemeClr val="bg1"/>
                  </a:solidFill>
                  <a:latin typeface="Aptos" panose="020B0004020202020204" pitchFamily="34" charset="0"/>
                </a:rPr>
                <a:t>plot_tool</a:t>
              </a:r>
              <a:r>
                <a:rPr lang="en-US" dirty="0">
                  <a:solidFill>
                    <a:schemeClr val="bg1"/>
                  </a:solidFill>
                  <a:latin typeface="Aptos" panose="020B0004020202020204" pitchFamily="34" charset="0"/>
                </a:rPr>
                <a:t>. This tool is specifically designed to handle visualization requests and is aware that the necessary data from the previous step is already cached and ready to be used. An intent classifier determines whether the user question and data retrieved would benefit from a visualization. </a:t>
              </a:r>
            </a:p>
          </p:txBody>
        </p:sp>
      </p:grpSp>
    </p:spTree>
    <p:extLst>
      <p:ext uri="{BB962C8B-B14F-4D97-AF65-F5344CB8AC3E}">
        <p14:creationId xmlns:p14="http://schemas.microsoft.com/office/powerpoint/2010/main" val="2849120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1C456-4B8A-5ABD-C71E-65A1C7F2927A}"/>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4511616-4934-DEF2-B087-655C4693E92F}"/>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B2DEC01A-E1ED-CD3E-2BD5-10FA1CC98216}"/>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5D620BC5-0126-E2F5-B5B2-B433B74BEE43}"/>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22F618D4-0E5A-034F-778F-0B602B15E8D6}"/>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B7BAC702-7CF9-8083-F592-47CCD0E68A40}"/>
              </a:ext>
            </a:extLst>
          </p:cNvPr>
          <p:cNvGrpSpPr/>
          <p:nvPr/>
        </p:nvGrpSpPr>
        <p:grpSpPr>
          <a:xfrm>
            <a:off x="515938" y="2299495"/>
            <a:ext cx="4228600" cy="1785808"/>
            <a:chOff x="6781800" y="580288"/>
            <a:chExt cx="3479800" cy="1858112"/>
          </a:xfrm>
        </p:grpSpPr>
        <p:sp>
          <p:nvSpPr>
            <p:cNvPr id="7" name="Rectangular Callout 6">
              <a:extLst>
                <a:ext uri="{FF2B5EF4-FFF2-40B4-BE49-F238E27FC236}">
                  <a16:creationId xmlns:a16="http://schemas.microsoft.com/office/drawing/2014/main" id="{C57EEA0C-022D-40CF-1E9F-F40DF3239CE5}"/>
                </a:ext>
              </a:extLst>
            </p:cNvPr>
            <p:cNvSpPr/>
            <p:nvPr/>
          </p:nvSpPr>
          <p:spPr>
            <a:xfrm>
              <a:off x="6781800" y="580288"/>
              <a:ext cx="3479800" cy="1858112"/>
            </a:xfrm>
            <a:prstGeom prst="wedgeRectCallout">
              <a:avLst>
                <a:gd name="adj1" fmla="val 56456"/>
                <a:gd name="adj2" fmla="val 36526"/>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1F6A9AF7-71C0-0772-E735-5F4B25EA1E14}"/>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6. PLOT CODE</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If the classifier sets this as a plot question,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is called again. This time, it uses the specific plot instructions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to generate a structured set of parameters for a predetermined templated for various </a:t>
              </a:r>
              <a:r>
                <a:rPr lang="en-US" dirty="0" err="1">
                  <a:solidFill>
                    <a:schemeClr val="bg1"/>
                  </a:solidFill>
                  <a:latin typeface="Aptos" panose="020B0004020202020204" pitchFamily="34" charset="0"/>
                </a:rPr>
                <a:t>Plotly</a:t>
              </a:r>
              <a:r>
                <a:rPr lang="en-US" dirty="0">
                  <a:solidFill>
                    <a:schemeClr val="bg1"/>
                  </a:solidFill>
                  <a:latin typeface="Aptos" panose="020B0004020202020204" pitchFamily="34" charset="0"/>
                </a:rPr>
                <a:t> charts. This step ensures that the final plot is consistent, well-formatted, and avoids any LLM-driven hallucinations of plot code.</a:t>
              </a:r>
            </a:p>
          </p:txBody>
        </p:sp>
      </p:grpSp>
    </p:spTree>
    <p:extLst>
      <p:ext uri="{BB962C8B-B14F-4D97-AF65-F5344CB8AC3E}">
        <p14:creationId xmlns:p14="http://schemas.microsoft.com/office/powerpoint/2010/main" val="2122814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230CE-A5B9-0207-B21B-995969B6E86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9323998-C346-AB40-06DA-D60B45056276}"/>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DBC3A88A-C9E9-104D-6C27-FC6AABB21B29}"/>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4A6C113C-EE35-2A73-38D7-CAAFCD71B97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E6A9F62A-CC9E-C3DC-A135-8EFD67E06DF6}"/>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FD10E986-3461-A5EA-D75C-4D4D89FA6DE1}"/>
              </a:ext>
            </a:extLst>
          </p:cNvPr>
          <p:cNvGrpSpPr/>
          <p:nvPr/>
        </p:nvGrpSpPr>
        <p:grpSpPr>
          <a:xfrm>
            <a:off x="2138261" y="4790304"/>
            <a:ext cx="4228600" cy="1476092"/>
            <a:chOff x="6781800" y="580288"/>
            <a:chExt cx="3479800" cy="1858112"/>
          </a:xfrm>
        </p:grpSpPr>
        <p:sp>
          <p:nvSpPr>
            <p:cNvPr id="7" name="Rectangular Callout 6">
              <a:extLst>
                <a:ext uri="{FF2B5EF4-FFF2-40B4-BE49-F238E27FC236}">
                  <a16:creationId xmlns:a16="http://schemas.microsoft.com/office/drawing/2014/main" id="{3DBE09F5-A9DF-0554-DF50-FAD67994BA0D}"/>
                </a:ext>
              </a:extLst>
            </p:cNvPr>
            <p:cNvSpPr/>
            <p:nvPr/>
          </p:nvSpPr>
          <p:spPr>
            <a:xfrm>
              <a:off x="6781800" y="580288"/>
              <a:ext cx="3479800" cy="1858112"/>
            </a:xfrm>
            <a:prstGeom prst="wedgeRectCallout">
              <a:avLst>
                <a:gd name="adj1" fmla="val 75291"/>
                <a:gd name="adj2" fmla="val -56679"/>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8165ACD9-E56D-E211-9DC0-91B676FE5EF9}"/>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7. PLOT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t>
              </a:r>
              <a:r>
                <a:rPr lang="en-US" dirty="0" err="1">
                  <a:solidFill>
                    <a:schemeClr val="bg1"/>
                  </a:solidFill>
                  <a:latin typeface="Aptos" panose="020B0004020202020204" pitchFamily="34" charset="0"/>
                </a:rPr>
                <a:t>plotter.py</a:t>
              </a:r>
              <a:r>
                <a:rPr lang="en-US" dirty="0">
                  <a:solidFill>
                    <a:schemeClr val="bg1"/>
                  </a:solidFill>
                  <a:latin typeface="Aptos" panose="020B0004020202020204" pitchFamily="34" charset="0"/>
                </a:rPr>
                <a:t> module takes the parameters from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and generates a visualization. The module's predefined templates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and robust validation logic ensure a high-quality, publication-ready plot. The plot is saved as a file.</a:t>
              </a:r>
            </a:p>
          </p:txBody>
        </p:sp>
      </p:grpSp>
    </p:spTree>
    <p:extLst>
      <p:ext uri="{BB962C8B-B14F-4D97-AF65-F5344CB8AC3E}">
        <p14:creationId xmlns:p14="http://schemas.microsoft.com/office/powerpoint/2010/main" val="1483370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0E41E-6F39-3FFB-C527-FE5D6C2F863A}"/>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BF251F00-A052-4B5F-5DC6-7B30A740016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A06A67E4-8060-1576-4347-5EBA868AFF6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81A92F36-A81D-1578-CE9E-84BB8DFF1A86}"/>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314BE3DE-1884-448B-8898-D48D8654ABA4}"/>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20632111-5343-6431-81E0-D76C723F8992}"/>
              </a:ext>
            </a:extLst>
          </p:cNvPr>
          <p:cNvGrpSpPr/>
          <p:nvPr/>
        </p:nvGrpSpPr>
        <p:grpSpPr>
          <a:xfrm>
            <a:off x="6802938" y="1745898"/>
            <a:ext cx="4228600" cy="1676758"/>
            <a:chOff x="6781800" y="580288"/>
            <a:chExt cx="3479800" cy="1858112"/>
          </a:xfrm>
        </p:grpSpPr>
        <p:sp>
          <p:nvSpPr>
            <p:cNvPr id="7" name="Rectangular Callout 6">
              <a:extLst>
                <a:ext uri="{FF2B5EF4-FFF2-40B4-BE49-F238E27FC236}">
                  <a16:creationId xmlns:a16="http://schemas.microsoft.com/office/drawing/2014/main" id="{55B73064-5BCE-BA4E-BCB0-1C8A9E1B9CA7}"/>
                </a:ext>
              </a:extLst>
            </p:cNvPr>
            <p:cNvSpPr/>
            <p:nvPr/>
          </p:nvSpPr>
          <p:spPr>
            <a:xfrm>
              <a:off x="6781800" y="580288"/>
              <a:ext cx="3479800" cy="1858112"/>
            </a:xfrm>
            <a:prstGeom prst="wedgeRectCallout">
              <a:avLst>
                <a:gd name="adj1" fmla="val -48874"/>
                <a:gd name="adj2" fmla="val 76137"/>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519209B7-0DB0-B05E-915D-EA84D6592ADE}"/>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8. RESPONSE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final results—including the plot filename and the raw data from the SQL query—are sent to the </a:t>
              </a:r>
              <a:r>
                <a:rPr lang="en-US" dirty="0" err="1">
                  <a:solidFill>
                    <a:schemeClr val="bg1"/>
                  </a:solidFill>
                  <a:latin typeface="Aptos" panose="020B0004020202020204" pitchFamily="34" charset="0"/>
                </a:rPr>
                <a:t>response_llm</a:t>
              </a:r>
              <a:r>
                <a:rPr lang="en-US" dirty="0">
                  <a:solidFill>
                    <a:schemeClr val="bg1"/>
                  </a:solidFill>
                  <a:latin typeface="Aptos" panose="020B0004020202020204" pitchFamily="34" charset="0"/>
                </a:rPr>
                <a:t>. This second, distinct LLM is a conversational expert. Its role is to synthesize the raw output into a comprehensive and biologically rich answer. This includes summarizing the data, explaining the plot, and providing relevant biological context.</a:t>
              </a:r>
            </a:p>
          </p:txBody>
        </p:sp>
      </p:grpSp>
    </p:spTree>
    <p:extLst>
      <p:ext uri="{BB962C8B-B14F-4D97-AF65-F5344CB8AC3E}">
        <p14:creationId xmlns:p14="http://schemas.microsoft.com/office/powerpoint/2010/main" val="4007129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6D2EB-AEFD-128B-C260-6A612201EFF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4CD1D02-7D5D-2825-BB0F-59B35830229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17F9E68F-764B-F0EC-8F5E-2901AFA665CB}"/>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8A0BDD77-5685-640E-53A6-E5ED06D96FC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0" i="0" u="none" strike="noStrike" kern="1200" cap="none" spc="0" normalizeH="0" baseline="0" noProof="1">
                <a:ln>
                  <a:noFill/>
                </a:ln>
                <a:solidFill>
                  <a:srgbClr val="009DE0"/>
                </a:solidFill>
                <a:effectLst/>
                <a:uLnTx/>
                <a:uFillTx/>
                <a:latin typeface="Arial" panose="020B0604020202020204" pitchFamily="34" charset="0"/>
                <a:ea typeface="+mn-ea"/>
                <a:cs typeface="Arial" panose="020B0604020202020204" pitchFamily="34" charset="0"/>
              </a:rPr>
              <a:t>xxx</a:t>
            </a:r>
          </a:p>
        </p:txBody>
      </p:sp>
      <p:pic>
        <p:nvPicPr>
          <p:cNvPr id="12" name="Picture 11" descr="A diagram of a diagram&#10;&#10;AI-generated content may be incorrect.">
            <a:extLst>
              <a:ext uri="{FF2B5EF4-FFF2-40B4-BE49-F238E27FC236}">
                <a16:creationId xmlns:a16="http://schemas.microsoft.com/office/drawing/2014/main" id="{0B745EFA-53CF-0361-33B5-834BB189121F}"/>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AB4A2AF2-B4BF-09C1-1472-58765AED5B16}"/>
              </a:ext>
            </a:extLst>
          </p:cNvPr>
          <p:cNvGrpSpPr/>
          <p:nvPr/>
        </p:nvGrpSpPr>
        <p:grpSpPr>
          <a:xfrm>
            <a:off x="515938" y="1749252"/>
            <a:ext cx="4228600" cy="1366012"/>
            <a:chOff x="6781800" y="580288"/>
            <a:chExt cx="3479800" cy="1858112"/>
          </a:xfrm>
        </p:grpSpPr>
        <p:sp>
          <p:nvSpPr>
            <p:cNvPr id="7" name="Rectangular Callout 6">
              <a:extLst>
                <a:ext uri="{FF2B5EF4-FFF2-40B4-BE49-F238E27FC236}">
                  <a16:creationId xmlns:a16="http://schemas.microsoft.com/office/drawing/2014/main" id="{52014A48-EA36-6B45-82B7-EADCC2E88BC3}"/>
                </a:ext>
              </a:extLst>
            </p:cNvPr>
            <p:cNvSpPr/>
            <p:nvPr/>
          </p:nvSpPr>
          <p:spPr>
            <a:xfrm>
              <a:off x="6781800" y="580288"/>
              <a:ext cx="3479800" cy="1858112"/>
            </a:xfrm>
            <a:prstGeom prst="wedgeRectCallout">
              <a:avLst>
                <a:gd name="adj1" fmla="val 21230"/>
                <a:gd name="adj2" fmla="val 12040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9A89079A-1C71-0A4B-2D38-2B47BE623FE3}"/>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9. RESPONSE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synthesized response is returned to the user, and the generated plot is rendered, providing a complete and easy-to-understand answer to their initial complex query. The entire system has worked in synergy to deliver a high-quality, two-part response</a:t>
              </a:r>
            </a:p>
          </p:txBody>
        </p:sp>
      </p:grpSp>
    </p:spTree>
    <p:extLst>
      <p:ext uri="{BB962C8B-B14F-4D97-AF65-F5344CB8AC3E}">
        <p14:creationId xmlns:p14="http://schemas.microsoft.com/office/powerpoint/2010/main" val="3981868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C75E1-9187-4861-9C32-B36A4FF9EDE8}"/>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D238A737-94D5-D514-DEC8-CFB3E45CC2A6}"/>
              </a:ext>
            </a:extLst>
          </p:cNvPr>
          <p:cNvSpPr>
            <a:spLocks noGrp="1"/>
          </p:cNvSpPr>
          <p:nvPr>
            <p:ph type="sldNum" sz="quarter" idx="12"/>
          </p:nvPr>
        </p:nvSpPr>
        <p:spPr>
          <a:xfrm>
            <a:off x="11256816" y="6266395"/>
            <a:ext cx="484609"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ptos" panose="020B00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200" b="1"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3" name="Titolo 1">
            <a:extLst>
              <a:ext uri="{FF2B5EF4-FFF2-40B4-BE49-F238E27FC236}">
                <a16:creationId xmlns:a16="http://schemas.microsoft.com/office/drawing/2014/main" id="{7EEB364B-080A-792D-9C57-536B608340C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Gemini</a:t>
            </a:r>
          </a:p>
        </p:txBody>
      </p:sp>
      <p:sp>
        <p:nvSpPr>
          <p:cNvPr id="5" name="Segnaposto testo 2">
            <a:extLst>
              <a:ext uri="{FF2B5EF4-FFF2-40B4-BE49-F238E27FC236}">
                <a16:creationId xmlns:a16="http://schemas.microsoft.com/office/drawing/2014/main" id="{EC42FA00-5223-5414-10C9-28D132F8EC84}"/>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dirty="0">
                <a:latin typeface="Aptos Display" panose="020B0004020202020204" pitchFamily="34" charset="0"/>
              </a:rPr>
              <a:t>Gemini as the LLM Backbone</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sp>
        <p:nvSpPr>
          <p:cNvPr id="12" name="CasellaDiTesto 6">
            <a:extLst>
              <a:ext uri="{FF2B5EF4-FFF2-40B4-BE49-F238E27FC236}">
                <a16:creationId xmlns:a16="http://schemas.microsoft.com/office/drawing/2014/main" id="{673409FC-0A3C-3FE0-04A5-A3D076617513}"/>
              </a:ext>
            </a:extLst>
          </p:cNvPr>
          <p:cNvSpPr txBox="1"/>
          <p:nvPr/>
        </p:nvSpPr>
        <p:spPr>
          <a:xfrm>
            <a:off x="427417" y="1779687"/>
            <a:ext cx="10804525" cy="646331"/>
          </a:xfrm>
          <a:prstGeom prst="rect">
            <a:avLst/>
          </a:prstGeom>
          <a:noFill/>
        </p:spPr>
        <p:txBody>
          <a:bodyPr wrap="square" numCol="1" spcCol="216000" rtlCol="0">
            <a:spAutoFit/>
          </a:bodyPr>
          <a:lstStyle/>
          <a:p>
            <a:r>
              <a:rPr lang="en-US" b="1" dirty="0">
                <a:latin typeface="Aptos" panose="020B0004020202020204" pitchFamily="34" charset="0"/>
              </a:rPr>
              <a:t>Gemini (Google DeepMind)</a:t>
            </a:r>
            <a:r>
              <a:rPr lang="en-US" dirty="0">
                <a:latin typeface="Aptos" panose="020B0004020202020204" pitchFamily="34" charset="0"/>
              </a:rPr>
              <a:t> was selected as the foundation LLM for several compelling reasons tailored exactly to our niche needs in RNA-seq analysis and biological context:</a:t>
            </a:r>
          </a:p>
        </p:txBody>
      </p:sp>
      <p:pic>
        <p:nvPicPr>
          <p:cNvPr id="2050" name="Picture 2" descr="Google Gemini Logo, symbol, meaning, history, PNG, brand">
            <a:extLst>
              <a:ext uri="{FF2B5EF4-FFF2-40B4-BE49-F238E27FC236}">
                <a16:creationId xmlns:a16="http://schemas.microsoft.com/office/drawing/2014/main" id="{E0715D8A-01A5-3280-09DB-BBE9C177E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2155" y="428722"/>
            <a:ext cx="2216829" cy="1246967"/>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264F9FF8-71FD-9039-6103-DED6E667E34F}"/>
              </a:ext>
            </a:extLst>
          </p:cNvPr>
          <p:cNvGrpSpPr/>
          <p:nvPr/>
        </p:nvGrpSpPr>
        <p:grpSpPr>
          <a:xfrm>
            <a:off x="515938" y="2586937"/>
            <a:ext cx="2592913" cy="3285226"/>
            <a:chOff x="295850" y="2512776"/>
            <a:chExt cx="3564617" cy="3781405"/>
          </a:xfrm>
        </p:grpSpPr>
        <p:sp>
          <p:nvSpPr>
            <p:cNvPr id="4" name="Rectangle 3">
              <a:extLst>
                <a:ext uri="{FF2B5EF4-FFF2-40B4-BE49-F238E27FC236}">
                  <a16:creationId xmlns:a16="http://schemas.microsoft.com/office/drawing/2014/main" id="{63EB91D6-074F-6820-21C0-A2E8C293D599}"/>
                </a:ext>
              </a:extLst>
            </p:cNvPr>
            <p:cNvSpPr/>
            <p:nvPr/>
          </p:nvSpPr>
          <p:spPr>
            <a:xfrm>
              <a:off x="515938" y="2513685"/>
              <a:ext cx="3106214" cy="3780496"/>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Gemini Pro (especially versions 2.0 and 2.5) supports up to </a:t>
              </a:r>
              <a:r>
                <a:rPr lang="en-US" sz="1400" b="1" dirty="0">
                  <a:latin typeface="Aptos" panose="020B0004020202020204" pitchFamily="34" charset="0"/>
                </a:rPr>
                <a:t>1 million tokens</a:t>
              </a:r>
              <a:r>
                <a:rPr lang="en-US" sz="1400" dirty="0">
                  <a:latin typeface="Aptos" panose="020B0004020202020204" pitchFamily="34" charset="0"/>
                </a:rPr>
                <a:t>, with planned extensions to </a:t>
              </a:r>
              <a:r>
                <a:rPr lang="en-US" sz="1400" b="1" dirty="0">
                  <a:latin typeface="Aptos" panose="020B0004020202020204" pitchFamily="34" charset="0"/>
                </a:rPr>
                <a:t>2 million</a:t>
              </a:r>
              <a:r>
                <a:rPr lang="en-US" sz="1400" dirty="0">
                  <a:latin typeface="Aptos" panose="020B0004020202020204" pitchFamily="34" charset="0"/>
                </a:rPr>
                <a:t>—far beyond the limitations of other LLMs. This allows the model to ingest extensive biological datasets, full gene expression tables, or multi-omics context in one go</a:t>
              </a:r>
              <a:endParaRPr lang="en-US" sz="1400" b="1" dirty="0">
                <a:latin typeface="Aptos" panose="020B0004020202020204" pitchFamily="34" charset="0"/>
              </a:endParaRPr>
            </a:p>
          </p:txBody>
        </p:sp>
        <p:sp>
          <p:nvSpPr>
            <p:cNvPr id="13" name="Rectangle 12">
              <a:extLst>
                <a:ext uri="{FF2B5EF4-FFF2-40B4-BE49-F238E27FC236}">
                  <a16:creationId xmlns:a16="http://schemas.microsoft.com/office/drawing/2014/main" id="{8D665178-032D-314E-E615-8001402BA239}"/>
                </a:ext>
              </a:extLst>
            </p:cNvPr>
            <p:cNvSpPr/>
            <p:nvPr/>
          </p:nvSpPr>
          <p:spPr>
            <a:xfrm>
              <a:off x="295850" y="2512776"/>
              <a:ext cx="3564617" cy="34072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panose="020B0004020202020204" pitchFamily="34" charset="0"/>
                </a:rPr>
                <a:t>Multimodal, Large-Context Model</a:t>
              </a:r>
              <a:endParaRPr lang="en-US" sz="1200" dirty="0">
                <a:solidFill>
                  <a:schemeClr val="bg1"/>
                </a:solidFill>
                <a:latin typeface="Aptos" panose="020B0004020202020204" pitchFamily="34" charset="0"/>
              </a:endParaRPr>
            </a:p>
          </p:txBody>
        </p:sp>
        <p:sp>
          <p:nvSpPr>
            <p:cNvPr id="14" name="Right Triangle 13">
              <a:extLst>
                <a:ext uri="{FF2B5EF4-FFF2-40B4-BE49-F238E27FC236}">
                  <a16:creationId xmlns:a16="http://schemas.microsoft.com/office/drawing/2014/main" id="{49F24900-FCCD-5B7F-C692-647C5E473AE5}"/>
                </a:ext>
              </a:extLst>
            </p:cNvPr>
            <p:cNvSpPr/>
            <p:nvPr/>
          </p:nvSpPr>
          <p:spPr>
            <a:xfrm rot="10800000">
              <a:off x="295850" y="2853501"/>
              <a:ext cx="220088" cy="238314"/>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5" name="Right Triangle 14">
              <a:extLst>
                <a:ext uri="{FF2B5EF4-FFF2-40B4-BE49-F238E27FC236}">
                  <a16:creationId xmlns:a16="http://schemas.microsoft.com/office/drawing/2014/main" id="{9DB91C3E-85C7-7F73-39EE-BCF88CE36D33}"/>
                </a:ext>
              </a:extLst>
            </p:cNvPr>
            <p:cNvSpPr/>
            <p:nvPr/>
          </p:nvSpPr>
          <p:spPr>
            <a:xfrm rot="5400000">
              <a:off x="3631265" y="2844388"/>
              <a:ext cx="220088" cy="238314"/>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22" name="Group 21">
            <a:extLst>
              <a:ext uri="{FF2B5EF4-FFF2-40B4-BE49-F238E27FC236}">
                <a16:creationId xmlns:a16="http://schemas.microsoft.com/office/drawing/2014/main" id="{EAEA02FD-4934-E8BC-AC5E-9B7DFB12BB98}"/>
              </a:ext>
            </a:extLst>
          </p:cNvPr>
          <p:cNvGrpSpPr/>
          <p:nvPr/>
        </p:nvGrpSpPr>
        <p:grpSpPr>
          <a:xfrm>
            <a:off x="6084939" y="2586938"/>
            <a:ext cx="2592914" cy="3277924"/>
            <a:chOff x="295850" y="2512776"/>
            <a:chExt cx="3564617" cy="3773002"/>
          </a:xfrm>
        </p:grpSpPr>
        <p:sp>
          <p:nvSpPr>
            <p:cNvPr id="23" name="Rectangle 22">
              <a:extLst>
                <a:ext uri="{FF2B5EF4-FFF2-40B4-BE49-F238E27FC236}">
                  <a16:creationId xmlns:a16="http://schemas.microsoft.com/office/drawing/2014/main" id="{CB7A5CA5-9D30-85DF-48DB-4478F4930369}"/>
                </a:ext>
              </a:extLst>
            </p:cNvPr>
            <p:cNvSpPr/>
            <p:nvPr/>
          </p:nvSpPr>
          <p:spPr>
            <a:xfrm>
              <a:off x="515938" y="2513684"/>
              <a:ext cx="3106214" cy="377209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Gemini inherently supports structured tool use—function calling via JSON outputs—making it ideal to integrate with our SQL, schema, and plotting tools in LangChain</a:t>
              </a:r>
              <a:endParaRPr lang="en-US" sz="1400" b="1" dirty="0">
                <a:latin typeface="Aptos" panose="020B0004020202020204" pitchFamily="34" charset="0"/>
              </a:endParaRPr>
            </a:p>
          </p:txBody>
        </p:sp>
        <p:sp>
          <p:nvSpPr>
            <p:cNvPr id="24" name="Rectangle 23">
              <a:extLst>
                <a:ext uri="{FF2B5EF4-FFF2-40B4-BE49-F238E27FC236}">
                  <a16:creationId xmlns:a16="http://schemas.microsoft.com/office/drawing/2014/main" id="{D01BB49B-7105-5863-60B2-081FA58A61E8}"/>
                </a:ext>
              </a:extLst>
            </p:cNvPr>
            <p:cNvSpPr/>
            <p:nvPr/>
          </p:nvSpPr>
          <p:spPr>
            <a:xfrm>
              <a:off x="295850" y="2512776"/>
              <a:ext cx="3564617" cy="34072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panose="020B0004020202020204" pitchFamily="34" charset="0"/>
                </a:rPr>
                <a:t>Native Function Calling</a:t>
              </a:r>
              <a:endParaRPr lang="en-US" sz="1200" dirty="0">
                <a:solidFill>
                  <a:schemeClr val="bg1"/>
                </a:solidFill>
                <a:latin typeface="Aptos" panose="020B0004020202020204" pitchFamily="34" charset="0"/>
              </a:endParaRPr>
            </a:p>
          </p:txBody>
        </p:sp>
        <p:sp>
          <p:nvSpPr>
            <p:cNvPr id="25" name="Right Triangle 24">
              <a:extLst>
                <a:ext uri="{FF2B5EF4-FFF2-40B4-BE49-F238E27FC236}">
                  <a16:creationId xmlns:a16="http://schemas.microsoft.com/office/drawing/2014/main" id="{2EADDCA8-54AA-3FD8-4803-591570A1ACF7}"/>
                </a:ext>
              </a:extLst>
            </p:cNvPr>
            <p:cNvSpPr/>
            <p:nvPr/>
          </p:nvSpPr>
          <p:spPr>
            <a:xfrm rot="10800000">
              <a:off x="295850" y="2853501"/>
              <a:ext cx="220088" cy="238314"/>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6" name="Right Triangle 25">
              <a:extLst>
                <a:ext uri="{FF2B5EF4-FFF2-40B4-BE49-F238E27FC236}">
                  <a16:creationId xmlns:a16="http://schemas.microsoft.com/office/drawing/2014/main" id="{89F952BE-552A-DB51-33C2-98DE8A9A583D}"/>
                </a:ext>
              </a:extLst>
            </p:cNvPr>
            <p:cNvSpPr/>
            <p:nvPr/>
          </p:nvSpPr>
          <p:spPr>
            <a:xfrm rot="5400000">
              <a:off x="3631265" y="2844388"/>
              <a:ext cx="220088" cy="238314"/>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32" name="Group 31">
            <a:extLst>
              <a:ext uri="{FF2B5EF4-FFF2-40B4-BE49-F238E27FC236}">
                <a16:creationId xmlns:a16="http://schemas.microsoft.com/office/drawing/2014/main" id="{860D1A4E-0238-5239-023F-EEB08526AE5A}"/>
              </a:ext>
            </a:extLst>
          </p:cNvPr>
          <p:cNvGrpSpPr/>
          <p:nvPr/>
        </p:nvGrpSpPr>
        <p:grpSpPr>
          <a:xfrm>
            <a:off x="3300438" y="2594237"/>
            <a:ext cx="2592914" cy="3277925"/>
            <a:chOff x="295850" y="2512776"/>
            <a:chExt cx="3564617" cy="3773001"/>
          </a:xfrm>
        </p:grpSpPr>
        <p:sp>
          <p:nvSpPr>
            <p:cNvPr id="33" name="Rectangle 32">
              <a:extLst>
                <a:ext uri="{FF2B5EF4-FFF2-40B4-BE49-F238E27FC236}">
                  <a16:creationId xmlns:a16="http://schemas.microsoft.com/office/drawing/2014/main" id="{3DD9E2FC-E878-7467-05A6-E1481C99000D}"/>
                </a:ext>
              </a:extLst>
            </p:cNvPr>
            <p:cNvSpPr/>
            <p:nvPr/>
          </p:nvSpPr>
          <p:spPr>
            <a:xfrm>
              <a:off x="515938" y="2513685"/>
              <a:ext cx="3106214" cy="3772092"/>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The Gemini 2.5 Pro model was designed for deep, step-by-step reasoning—ideal for complex biological query generation, interpreting statistical results, or formulating nuanced conclusions</a:t>
              </a:r>
              <a:endParaRPr lang="en-US" sz="1400" b="1" dirty="0">
                <a:latin typeface="Aptos" panose="020B0004020202020204" pitchFamily="34" charset="0"/>
              </a:endParaRPr>
            </a:p>
          </p:txBody>
        </p:sp>
        <p:sp>
          <p:nvSpPr>
            <p:cNvPr id="34" name="Rectangle 33">
              <a:extLst>
                <a:ext uri="{FF2B5EF4-FFF2-40B4-BE49-F238E27FC236}">
                  <a16:creationId xmlns:a16="http://schemas.microsoft.com/office/drawing/2014/main" id="{5C260A44-CF02-CD73-C92E-FA174709B7D3}"/>
                </a:ext>
              </a:extLst>
            </p:cNvPr>
            <p:cNvSpPr/>
            <p:nvPr/>
          </p:nvSpPr>
          <p:spPr>
            <a:xfrm>
              <a:off x="295850" y="2512776"/>
              <a:ext cx="3564617" cy="34072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panose="020B0004020202020204" pitchFamily="34" charset="0"/>
                </a:rPr>
                <a:t>Advanced Reasoning Capabilities</a:t>
              </a:r>
              <a:endParaRPr lang="en-US" sz="1200" dirty="0">
                <a:solidFill>
                  <a:schemeClr val="bg1"/>
                </a:solidFill>
                <a:latin typeface="Aptos" panose="020B0004020202020204" pitchFamily="34" charset="0"/>
              </a:endParaRPr>
            </a:p>
          </p:txBody>
        </p:sp>
        <p:sp>
          <p:nvSpPr>
            <p:cNvPr id="35" name="Right Triangle 34">
              <a:extLst>
                <a:ext uri="{FF2B5EF4-FFF2-40B4-BE49-F238E27FC236}">
                  <a16:creationId xmlns:a16="http://schemas.microsoft.com/office/drawing/2014/main" id="{866B2B2C-C079-EF0D-D843-3D2796596B4A}"/>
                </a:ext>
              </a:extLst>
            </p:cNvPr>
            <p:cNvSpPr/>
            <p:nvPr/>
          </p:nvSpPr>
          <p:spPr>
            <a:xfrm rot="10800000">
              <a:off x="295850" y="2853501"/>
              <a:ext cx="220088" cy="238314"/>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7" name="Right Triangle 36">
              <a:extLst>
                <a:ext uri="{FF2B5EF4-FFF2-40B4-BE49-F238E27FC236}">
                  <a16:creationId xmlns:a16="http://schemas.microsoft.com/office/drawing/2014/main" id="{AA468492-7485-FBC5-CFDC-BF227A7FC079}"/>
                </a:ext>
              </a:extLst>
            </p:cNvPr>
            <p:cNvSpPr/>
            <p:nvPr/>
          </p:nvSpPr>
          <p:spPr>
            <a:xfrm rot="5400000">
              <a:off x="3631265" y="2844388"/>
              <a:ext cx="220088" cy="238314"/>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38" name="Group 37">
            <a:extLst>
              <a:ext uri="{FF2B5EF4-FFF2-40B4-BE49-F238E27FC236}">
                <a16:creationId xmlns:a16="http://schemas.microsoft.com/office/drawing/2014/main" id="{F50DA4E2-22A5-3FCF-1886-EE2D77441976}"/>
              </a:ext>
            </a:extLst>
          </p:cNvPr>
          <p:cNvGrpSpPr/>
          <p:nvPr/>
        </p:nvGrpSpPr>
        <p:grpSpPr>
          <a:xfrm>
            <a:off x="8869441" y="2586938"/>
            <a:ext cx="2592913" cy="3285223"/>
            <a:chOff x="295850" y="2512776"/>
            <a:chExt cx="3564617" cy="3781404"/>
          </a:xfrm>
        </p:grpSpPr>
        <p:sp>
          <p:nvSpPr>
            <p:cNvPr id="39" name="Rectangle 38">
              <a:extLst>
                <a:ext uri="{FF2B5EF4-FFF2-40B4-BE49-F238E27FC236}">
                  <a16:creationId xmlns:a16="http://schemas.microsoft.com/office/drawing/2014/main" id="{6CE9BA26-5FF1-5B2C-80DA-8F590D86F4DB}"/>
                </a:ext>
              </a:extLst>
            </p:cNvPr>
            <p:cNvSpPr/>
            <p:nvPr/>
          </p:nvSpPr>
          <p:spPr>
            <a:xfrm>
              <a:off x="515938" y="2513684"/>
              <a:ext cx="3106214" cy="3780496"/>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As a Google DeepMind model trained on web documents, scientific literature, and code, Gemini brings a broad inferential foundation that includes genomic and bioinformatic contexts, which supports more accurate interpretation of RNA-seq queries and visualizations—even if it’s not explicitly trained in biology</a:t>
              </a:r>
              <a:endParaRPr lang="en-US" sz="1400" b="1" dirty="0">
                <a:latin typeface="Aptos" panose="020B0004020202020204" pitchFamily="34" charset="0"/>
              </a:endParaRPr>
            </a:p>
          </p:txBody>
        </p:sp>
        <p:sp>
          <p:nvSpPr>
            <p:cNvPr id="40" name="Rectangle 39">
              <a:extLst>
                <a:ext uri="{FF2B5EF4-FFF2-40B4-BE49-F238E27FC236}">
                  <a16:creationId xmlns:a16="http://schemas.microsoft.com/office/drawing/2014/main" id="{9993EE24-36EB-D611-75DB-3822361E6C89}"/>
                </a:ext>
              </a:extLst>
            </p:cNvPr>
            <p:cNvSpPr/>
            <p:nvPr/>
          </p:nvSpPr>
          <p:spPr>
            <a:xfrm>
              <a:off x="295850" y="2512776"/>
              <a:ext cx="3564617" cy="34072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panose="020B0004020202020204" pitchFamily="34" charset="0"/>
                </a:rPr>
                <a:t>Deep Biological Knowledge</a:t>
              </a:r>
              <a:endParaRPr lang="en-US" sz="1200" dirty="0">
                <a:solidFill>
                  <a:schemeClr val="bg1"/>
                </a:solidFill>
                <a:latin typeface="Aptos" panose="020B0004020202020204" pitchFamily="34" charset="0"/>
              </a:endParaRPr>
            </a:p>
          </p:txBody>
        </p:sp>
        <p:sp>
          <p:nvSpPr>
            <p:cNvPr id="41" name="Right Triangle 40">
              <a:extLst>
                <a:ext uri="{FF2B5EF4-FFF2-40B4-BE49-F238E27FC236}">
                  <a16:creationId xmlns:a16="http://schemas.microsoft.com/office/drawing/2014/main" id="{8F5060DC-FF8C-8B60-F871-8FA6B75E927E}"/>
                </a:ext>
              </a:extLst>
            </p:cNvPr>
            <p:cNvSpPr/>
            <p:nvPr/>
          </p:nvSpPr>
          <p:spPr>
            <a:xfrm rot="10800000">
              <a:off x="295850" y="2853501"/>
              <a:ext cx="220088" cy="238314"/>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43" name="Right Triangle 42">
              <a:extLst>
                <a:ext uri="{FF2B5EF4-FFF2-40B4-BE49-F238E27FC236}">
                  <a16:creationId xmlns:a16="http://schemas.microsoft.com/office/drawing/2014/main" id="{403085A4-A546-0E63-476A-3467C99B0012}"/>
                </a:ext>
              </a:extLst>
            </p:cNvPr>
            <p:cNvSpPr/>
            <p:nvPr/>
          </p:nvSpPr>
          <p:spPr>
            <a:xfrm rot="5400000">
              <a:off x="3631265" y="2844388"/>
              <a:ext cx="220088" cy="238314"/>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spTree>
    <p:extLst>
      <p:ext uri="{BB962C8B-B14F-4D97-AF65-F5344CB8AC3E}">
        <p14:creationId xmlns:p14="http://schemas.microsoft.com/office/powerpoint/2010/main" val="512702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7EDC7-B0A8-67BE-526E-22584420E728}"/>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FC7BEF8-59AC-7C63-7DA3-69A826DD3EE3}"/>
              </a:ext>
            </a:extLst>
          </p:cNvPr>
          <p:cNvSpPr>
            <a:spLocks noGrp="1"/>
          </p:cNvSpPr>
          <p:nvPr>
            <p:ph type="sldNum" sz="quarter" idx="12"/>
          </p:nvPr>
        </p:nvSpPr>
        <p:spPr>
          <a:xfrm>
            <a:off x="11256816" y="6266395"/>
            <a:ext cx="484609"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CB464427-E088-D198-484C-85474E5DA921}"/>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Prompting</a:t>
            </a:r>
          </a:p>
        </p:txBody>
      </p:sp>
      <p:sp>
        <p:nvSpPr>
          <p:cNvPr id="5" name="Segnaposto testo 2">
            <a:extLst>
              <a:ext uri="{FF2B5EF4-FFF2-40B4-BE49-F238E27FC236}">
                <a16:creationId xmlns:a16="http://schemas.microsoft.com/office/drawing/2014/main" id="{5BDCA8F8-37FE-0D97-73DD-7E02DAB8786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dirty="0">
                <a:latin typeface="Aptos Display" panose="020B0004020202020204" pitchFamily="34" charset="0"/>
              </a:rPr>
              <a:t>Turning Human Intent into Reliable AI Output</a:t>
            </a:r>
            <a:endParaRPr kumimoji="0" lang="en-US" b="1" i="0" u="none" strike="noStrike" kern="1200" cap="none" spc="0" normalizeH="0" baseline="0" noProof="1">
              <a:ln>
                <a:noFill/>
              </a:ln>
              <a:solidFill>
                <a:srgbClr val="009DE0"/>
              </a:solidFill>
              <a:effectLst/>
              <a:uLnTx/>
              <a:uFillTx/>
              <a:latin typeface="Aptos Display" panose="020B0004020202020204" pitchFamily="34" charset="0"/>
            </a:endParaRPr>
          </a:p>
        </p:txBody>
      </p:sp>
      <p:sp>
        <p:nvSpPr>
          <p:cNvPr id="4" name="Rectangle 3">
            <a:extLst>
              <a:ext uri="{FF2B5EF4-FFF2-40B4-BE49-F238E27FC236}">
                <a16:creationId xmlns:a16="http://schemas.microsoft.com/office/drawing/2014/main" id="{BDB0A565-6933-2C54-6A99-D3AA719EBED2}"/>
              </a:ext>
            </a:extLst>
          </p:cNvPr>
          <p:cNvSpPr/>
          <p:nvPr/>
        </p:nvSpPr>
        <p:spPr>
          <a:xfrm>
            <a:off x="810877" y="2465330"/>
            <a:ext cx="3766687" cy="639920"/>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t>Definition:</a:t>
            </a:r>
            <a:r>
              <a:rPr lang="en-US" sz="1200" dirty="0"/>
              <a:t> Prompting is the process of giving structured instructions to LLMs so they produce accurate, useful responses.</a:t>
            </a:r>
            <a:endParaRPr lang="en-US" sz="1200" b="1" dirty="0"/>
          </a:p>
        </p:txBody>
      </p:sp>
      <p:grpSp>
        <p:nvGrpSpPr>
          <p:cNvPr id="7" name="Group 6">
            <a:extLst>
              <a:ext uri="{FF2B5EF4-FFF2-40B4-BE49-F238E27FC236}">
                <a16:creationId xmlns:a16="http://schemas.microsoft.com/office/drawing/2014/main" id="{F948D0D1-E243-B652-8EDB-9DC0519FB8DC}"/>
              </a:ext>
            </a:extLst>
          </p:cNvPr>
          <p:cNvGrpSpPr/>
          <p:nvPr/>
        </p:nvGrpSpPr>
        <p:grpSpPr>
          <a:xfrm>
            <a:off x="515938" y="2465330"/>
            <a:ext cx="659922" cy="646330"/>
            <a:chOff x="2931969" y="2262227"/>
            <a:chExt cx="507204" cy="507389"/>
          </a:xfrm>
        </p:grpSpPr>
        <p:sp>
          <p:nvSpPr>
            <p:cNvPr id="8" name="Oval 30">
              <a:extLst>
                <a:ext uri="{FF2B5EF4-FFF2-40B4-BE49-F238E27FC236}">
                  <a16:creationId xmlns:a16="http://schemas.microsoft.com/office/drawing/2014/main" id="{0F6E17A7-C730-B870-EC4F-EE4EA9B7EE9A}"/>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9" name="Oval 33">
              <a:extLst>
                <a:ext uri="{FF2B5EF4-FFF2-40B4-BE49-F238E27FC236}">
                  <a16:creationId xmlns:a16="http://schemas.microsoft.com/office/drawing/2014/main" id="{2FB66B7D-B110-D767-5697-2C81632C613F}"/>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10" name="Oval 34">
              <a:extLst>
                <a:ext uri="{FF2B5EF4-FFF2-40B4-BE49-F238E27FC236}">
                  <a16:creationId xmlns:a16="http://schemas.microsoft.com/office/drawing/2014/main" id="{20EDC1AD-FE64-6760-819B-72E5C64AC7CE}"/>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sp>
        <p:nvSpPr>
          <p:cNvPr id="11" name="Rectangle 10">
            <a:extLst>
              <a:ext uri="{FF2B5EF4-FFF2-40B4-BE49-F238E27FC236}">
                <a16:creationId xmlns:a16="http://schemas.microsoft.com/office/drawing/2014/main" id="{57F3F355-D63A-C7FE-DF6D-D7A25B2ECBB2}"/>
              </a:ext>
            </a:extLst>
          </p:cNvPr>
          <p:cNvSpPr/>
          <p:nvPr/>
        </p:nvSpPr>
        <p:spPr>
          <a:xfrm>
            <a:off x="819601" y="3628142"/>
            <a:ext cx="3766687" cy="634503"/>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t>Key Role:</a:t>
            </a:r>
            <a:r>
              <a:rPr lang="en-US" sz="1200" dirty="0"/>
              <a:t> The prompt is the </a:t>
            </a:r>
            <a:r>
              <a:rPr lang="en-US" sz="1200" i="1" dirty="0"/>
              <a:t>interface layer</a:t>
            </a:r>
            <a:r>
              <a:rPr lang="en-US" sz="1200" dirty="0"/>
              <a:t> between human reasoning and machine intelligence.</a:t>
            </a:r>
          </a:p>
        </p:txBody>
      </p:sp>
      <p:sp>
        <p:nvSpPr>
          <p:cNvPr id="13" name="Rectangle 12">
            <a:extLst>
              <a:ext uri="{FF2B5EF4-FFF2-40B4-BE49-F238E27FC236}">
                <a16:creationId xmlns:a16="http://schemas.microsoft.com/office/drawing/2014/main" id="{F06919BB-209B-AF0F-40E3-F99F999B62AE}"/>
              </a:ext>
            </a:extLst>
          </p:cNvPr>
          <p:cNvSpPr/>
          <p:nvPr/>
        </p:nvSpPr>
        <p:spPr>
          <a:xfrm>
            <a:off x="819602" y="4803775"/>
            <a:ext cx="3757962" cy="634501"/>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t>Impact:</a:t>
            </a:r>
            <a:r>
              <a:rPr lang="en-US" sz="1200" dirty="0"/>
              <a:t> Good prompting leads to higher accuracy, lower errors, reproducible outputs.</a:t>
            </a:r>
          </a:p>
        </p:txBody>
      </p:sp>
      <p:grpSp>
        <p:nvGrpSpPr>
          <p:cNvPr id="16" name="Group 15">
            <a:extLst>
              <a:ext uri="{FF2B5EF4-FFF2-40B4-BE49-F238E27FC236}">
                <a16:creationId xmlns:a16="http://schemas.microsoft.com/office/drawing/2014/main" id="{2EDD37E6-A686-F74E-8B4E-237F12C767B4}"/>
              </a:ext>
            </a:extLst>
          </p:cNvPr>
          <p:cNvGrpSpPr/>
          <p:nvPr/>
        </p:nvGrpSpPr>
        <p:grpSpPr>
          <a:xfrm>
            <a:off x="515938" y="3628142"/>
            <a:ext cx="659922" cy="646330"/>
            <a:chOff x="2931969" y="2262227"/>
            <a:chExt cx="507204" cy="507389"/>
          </a:xfrm>
        </p:grpSpPr>
        <p:sp>
          <p:nvSpPr>
            <p:cNvPr id="17" name="Oval 30">
              <a:extLst>
                <a:ext uri="{FF2B5EF4-FFF2-40B4-BE49-F238E27FC236}">
                  <a16:creationId xmlns:a16="http://schemas.microsoft.com/office/drawing/2014/main" id="{A871DF05-C65E-D1F3-61D5-9673DF6B9F07}"/>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18" name="Oval 33">
              <a:extLst>
                <a:ext uri="{FF2B5EF4-FFF2-40B4-BE49-F238E27FC236}">
                  <a16:creationId xmlns:a16="http://schemas.microsoft.com/office/drawing/2014/main" id="{48AB4CFA-9FC5-0B42-BDA2-451BF927A259}"/>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19" name="Oval 34">
              <a:extLst>
                <a:ext uri="{FF2B5EF4-FFF2-40B4-BE49-F238E27FC236}">
                  <a16:creationId xmlns:a16="http://schemas.microsoft.com/office/drawing/2014/main" id="{3E1D5E68-0015-2C9C-54FC-92AABF7579D0}"/>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0" name="Group 19">
            <a:extLst>
              <a:ext uri="{FF2B5EF4-FFF2-40B4-BE49-F238E27FC236}">
                <a16:creationId xmlns:a16="http://schemas.microsoft.com/office/drawing/2014/main" id="{9FB92213-6A25-4955-AC54-56BE855A1BC7}"/>
              </a:ext>
            </a:extLst>
          </p:cNvPr>
          <p:cNvGrpSpPr/>
          <p:nvPr/>
        </p:nvGrpSpPr>
        <p:grpSpPr>
          <a:xfrm>
            <a:off x="515938" y="4803775"/>
            <a:ext cx="659922" cy="646330"/>
            <a:chOff x="2931969" y="2262227"/>
            <a:chExt cx="507204" cy="507389"/>
          </a:xfrm>
        </p:grpSpPr>
        <p:sp>
          <p:nvSpPr>
            <p:cNvPr id="21" name="Oval 30">
              <a:extLst>
                <a:ext uri="{FF2B5EF4-FFF2-40B4-BE49-F238E27FC236}">
                  <a16:creationId xmlns:a16="http://schemas.microsoft.com/office/drawing/2014/main" id="{ED366FED-D9BA-D641-ACA8-D48DFFFA79C8}"/>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2" name="Oval 33">
              <a:extLst>
                <a:ext uri="{FF2B5EF4-FFF2-40B4-BE49-F238E27FC236}">
                  <a16:creationId xmlns:a16="http://schemas.microsoft.com/office/drawing/2014/main" id="{2A566783-27C8-E840-3828-6E5BF60112C3}"/>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3" name="Oval 34">
              <a:extLst>
                <a:ext uri="{FF2B5EF4-FFF2-40B4-BE49-F238E27FC236}">
                  <a16:creationId xmlns:a16="http://schemas.microsoft.com/office/drawing/2014/main" id="{C990B42F-9434-5607-6EC8-C2B550D78D3D}"/>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pic>
        <p:nvPicPr>
          <p:cNvPr id="38" name="Graphic 37" descr="Handshake with solid fill">
            <a:extLst>
              <a:ext uri="{FF2B5EF4-FFF2-40B4-BE49-F238E27FC236}">
                <a16:creationId xmlns:a16="http://schemas.microsoft.com/office/drawing/2014/main" id="{7221DD22-9F44-BA17-635B-81318F038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942" y="3804795"/>
            <a:ext cx="356342" cy="356342"/>
          </a:xfrm>
          <a:prstGeom prst="rect">
            <a:avLst/>
          </a:prstGeom>
        </p:spPr>
      </p:pic>
      <p:pic>
        <p:nvPicPr>
          <p:cNvPr id="40" name="Graphic 39" descr="Bullseye with solid fill">
            <a:extLst>
              <a:ext uri="{FF2B5EF4-FFF2-40B4-BE49-F238E27FC236}">
                <a16:creationId xmlns:a16="http://schemas.microsoft.com/office/drawing/2014/main" id="{79C42942-2A88-9A06-BCAC-C34DDC3B0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796" y="4942854"/>
            <a:ext cx="356342" cy="356342"/>
          </a:xfrm>
          <a:prstGeom prst="rect">
            <a:avLst/>
          </a:prstGeom>
        </p:spPr>
      </p:pic>
      <p:pic>
        <p:nvPicPr>
          <p:cNvPr id="42" name="Graphic 41" descr="Speech with solid fill">
            <a:extLst>
              <a:ext uri="{FF2B5EF4-FFF2-40B4-BE49-F238E27FC236}">
                <a16:creationId xmlns:a16="http://schemas.microsoft.com/office/drawing/2014/main" id="{8DDA36F4-FB01-D5FB-B4CB-7E3D4BA83A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878" y="2605051"/>
            <a:ext cx="356342" cy="356342"/>
          </a:xfrm>
          <a:prstGeom prst="rect">
            <a:avLst/>
          </a:prstGeom>
        </p:spPr>
      </p:pic>
      <p:sp>
        <p:nvSpPr>
          <p:cNvPr id="45" name="Off-page Connector 44">
            <a:extLst>
              <a:ext uri="{FF2B5EF4-FFF2-40B4-BE49-F238E27FC236}">
                <a16:creationId xmlns:a16="http://schemas.microsoft.com/office/drawing/2014/main" id="{6F731AFF-B8C6-8889-3F40-E7E5E65388A9}"/>
              </a:ext>
            </a:extLst>
          </p:cNvPr>
          <p:cNvSpPr/>
          <p:nvPr/>
        </p:nvSpPr>
        <p:spPr>
          <a:xfrm>
            <a:off x="4928688" y="4476236"/>
            <a:ext cx="2317173" cy="1554480"/>
          </a:xfrm>
          <a:prstGeom prst="flowChartOffpage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ptos" panose="020B0004020202020204" pitchFamily="34" charset="0"/>
              </a:rPr>
              <a:t>Give Clear Instructions</a:t>
            </a:r>
          </a:p>
        </p:txBody>
      </p:sp>
      <p:sp>
        <p:nvSpPr>
          <p:cNvPr id="44" name="Off-page Connector 43">
            <a:extLst>
              <a:ext uri="{FF2B5EF4-FFF2-40B4-BE49-F238E27FC236}">
                <a16:creationId xmlns:a16="http://schemas.microsoft.com/office/drawing/2014/main" id="{C6FF3C74-E4C4-5210-B628-0570D89574C6}"/>
              </a:ext>
            </a:extLst>
          </p:cNvPr>
          <p:cNvSpPr/>
          <p:nvPr/>
        </p:nvSpPr>
        <p:spPr>
          <a:xfrm>
            <a:off x="4928688" y="3249295"/>
            <a:ext cx="2317173" cy="1554480"/>
          </a:xfrm>
          <a:prstGeom prst="flowChartOffpageConnector">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ptos" panose="020B0004020202020204" pitchFamily="34" charset="0"/>
              </a:rPr>
              <a:t>Add context</a:t>
            </a:r>
          </a:p>
        </p:txBody>
      </p:sp>
      <p:sp>
        <p:nvSpPr>
          <p:cNvPr id="43" name="Off-page Connector 42">
            <a:extLst>
              <a:ext uri="{FF2B5EF4-FFF2-40B4-BE49-F238E27FC236}">
                <a16:creationId xmlns:a16="http://schemas.microsoft.com/office/drawing/2014/main" id="{5920E2D1-BF5E-B6F0-4A3B-96D11145807A}"/>
              </a:ext>
            </a:extLst>
          </p:cNvPr>
          <p:cNvSpPr/>
          <p:nvPr/>
        </p:nvSpPr>
        <p:spPr>
          <a:xfrm>
            <a:off x="4928688" y="2005750"/>
            <a:ext cx="2317173" cy="1554480"/>
          </a:xfrm>
          <a:prstGeom prst="flowChartOffpage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ptos Display" panose="020B0004020202020204" pitchFamily="34" charset="0"/>
              </a:rPr>
              <a:t>Set the Role</a:t>
            </a:r>
          </a:p>
        </p:txBody>
      </p:sp>
      <p:sp>
        <p:nvSpPr>
          <p:cNvPr id="46" name="Right Brace 45">
            <a:extLst>
              <a:ext uri="{FF2B5EF4-FFF2-40B4-BE49-F238E27FC236}">
                <a16:creationId xmlns:a16="http://schemas.microsoft.com/office/drawing/2014/main" id="{6A524EA9-8083-5DB5-1271-BCBAD34B55CF}"/>
              </a:ext>
            </a:extLst>
          </p:cNvPr>
          <p:cNvSpPr/>
          <p:nvPr/>
        </p:nvSpPr>
        <p:spPr>
          <a:xfrm>
            <a:off x="7529513" y="2005750"/>
            <a:ext cx="257175" cy="3709250"/>
          </a:xfrm>
          <a:prstGeom prst="rightBrace">
            <a:avLst/>
          </a:prstGeom>
          <a:ln w="127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Vertical Scroll 46">
            <a:extLst>
              <a:ext uri="{FF2B5EF4-FFF2-40B4-BE49-F238E27FC236}">
                <a16:creationId xmlns:a16="http://schemas.microsoft.com/office/drawing/2014/main" id="{7D7945AF-4558-1A9E-6401-2C4A210BDB5E}"/>
              </a:ext>
            </a:extLst>
          </p:cNvPr>
          <p:cNvSpPr/>
          <p:nvPr/>
        </p:nvSpPr>
        <p:spPr>
          <a:xfrm>
            <a:off x="8088149" y="2005750"/>
            <a:ext cx="3533014" cy="3803649"/>
          </a:xfrm>
          <a:prstGeom prst="verticalScroll">
            <a:avLst>
              <a:gd name="adj" fmla="val 5116"/>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solidFill>
                  <a:schemeClr val="tx2"/>
                </a:solidFill>
                <a:latin typeface="Consolas" panose="020B0609020204030204" pitchFamily="49" charset="0"/>
                <a:cs typeface="Consolas" panose="020B0609020204030204" pitchFamily="49" charset="0"/>
              </a:rPr>
              <a:t>SYSTEM: You are an expert bioinformatician.  </a:t>
            </a:r>
          </a:p>
          <a:p>
            <a:pPr algn="ctr"/>
            <a:r>
              <a:rPr lang="en-US" sz="1400" dirty="0">
                <a:solidFill>
                  <a:schemeClr val="tx2"/>
                </a:solidFill>
                <a:latin typeface="Consolas" panose="020B0609020204030204" pitchFamily="49" charset="0"/>
                <a:cs typeface="Consolas" panose="020B0609020204030204" pitchFamily="49" charset="0"/>
              </a:rPr>
              <a:t>OBJECTIVE: Retrieve genes with fold change &gt; 2, p &lt; 0.05.  </a:t>
            </a:r>
          </a:p>
          <a:p>
            <a:pPr algn="ctr"/>
            <a:r>
              <a:rPr lang="en-US" sz="1400" dirty="0">
                <a:solidFill>
                  <a:schemeClr val="tx2"/>
                </a:solidFill>
                <a:latin typeface="Consolas" panose="020B0609020204030204" pitchFamily="49" charset="0"/>
                <a:cs typeface="Consolas" panose="020B0609020204030204" pitchFamily="49" charset="0"/>
              </a:rPr>
              <a:t>CONTEXT: Database = “</a:t>
            </a:r>
            <a:r>
              <a:rPr lang="en-US" sz="1400" dirty="0" err="1">
                <a:solidFill>
                  <a:schemeClr val="tx2"/>
                </a:solidFill>
                <a:latin typeface="Consolas" panose="020B0609020204030204" pitchFamily="49" charset="0"/>
                <a:cs typeface="Consolas" panose="020B0609020204030204" pitchFamily="49" charset="0"/>
              </a:rPr>
              <a:t>rna_expression</a:t>
            </a:r>
            <a:r>
              <a:rPr lang="en-US" sz="1400" dirty="0">
                <a:solidFill>
                  <a:schemeClr val="tx2"/>
                </a:solidFill>
                <a:latin typeface="Consolas" panose="020B0609020204030204" pitchFamily="49" charset="0"/>
                <a:cs typeface="Consolas" panose="020B0609020204030204" pitchFamily="49" charset="0"/>
              </a:rPr>
              <a:t>” (columns: gene, </a:t>
            </a:r>
            <a:r>
              <a:rPr lang="en-US" sz="1400" dirty="0" err="1">
                <a:solidFill>
                  <a:schemeClr val="tx2"/>
                </a:solidFill>
                <a:latin typeface="Consolas" panose="020B0609020204030204" pitchFamily="49" charset="0"/>
                <a:cs typeface="Consolas" panose="020B0609020204030204" pitchFamily="49" charset="0"/>
              </a:rPr>
              <a:t>fold_change</a:t>
            </a:r>
            <a:r>
              <a:rPr lang="en-US" sz="1400" dirty="0">
                <a:solidFill>
                  <a:schemeClr val="tx2"/>
                </a:solidFill>
                <a:latin typeface="Consolas" panose="020B0609020204030204" pitchFamily="49" charset="0"/>
                <a:cs typeface="Consolas" panose="020B0609020204030204" pitchFamily="49" charset="0"/>
              </a:rPr>
              <a:t>, </a:t>
            </a:r>
            <a:r>
              <a:rPr lang="en-US" sz="1400" dirty="0" err="1">
                <a:solidFill>
                  <a:schemeClr val="tx2"/>
                </a:solidFill>
                <a:latin typeface="Consolas" panose="020B0609020204030204" pitchFamily="49" charset="0"/>
                <a:cs typeface="Consolas" panose="020B0609020204030204" pitchFamily="49" charset="0"/>
              </a:rPr>
              <a:t>p_value</a:t>
            </a:r>
            <a:r>
              <a:rPr lang="en-US" sz="1400" dirty="0">
                <a:solidFill>
                  <a:schemeClr val="tx2"/>
                </a:solidFill>
                <a:latin typeface="Consolas" panose="020B0609020204030204" pitchFamily="49" charset="0"/>
                <a:cs typeface="Consolas" panose="020B0609020204030204" pitchFamily="49" charset="0"/>
              </a:rPr>
              <a:t>).  </a:t>
            </a:r>
          </a:p>
          <a:p>
            <a:pPr algn="ctr"/>
            <a:r>
              <a:rPr lang="en-US" sz="1400" dirty="0">
                <a:solidFill>
                  <a:schemeClr val="tx2"/>
                </a:solidFill>
                <a:latin typeface="Consolas" panose="020B0609020204030204" pitchFamily="49" charset="0"/>
                <a:cs typeface="Consolas" panose="020B0609020204030204" pitchFamily="49" charset="0"/>
              </a:rPr>
              <a:t>INSTRUCTIONS: Write SQL query only. Use Postgres syntax.  </a:t>
            </a:r>
          </a:p>
          <a:p>
            <a:pPr algn="ctr"/>
            <a:r>
              <a:rPr lang="en-US" sz="1400" dirty="0">
                <a:solidFill>
                  <a:schemeClr val="tx2"/>
                </a:solidFill>
                <a:latin typeface="Consolas" panose="020B0609020204030204" pitchFamily="49" charset="0"/>
                <a:cs typeface="Consolas" panose="020B0609020204030204" pitchFamily="49" charset="0"/>
              </a:rPr>
              <a:t>OUTPUT FORMAT: ```</a:t>
            </a:r>
            <a:r>
              <a:rPr lang="en-US" sz="1400" dirty="0" err="1">
                <a:solidFill>
                  <a:schemeClr val="tx2"/>
                </a:solidFill>
                <a:latin typeface="Consolas" panose="020B0609020204030204" pitchFamily="49" charset="0"/>
                <a:cs typeface="Consolas" panose="020B0609020204030204" pitchFamily="49" charset="0"/>
              </a:rPr>
              <a:t>sql</a:t>
            </a:r>
            <a:r>
              <a:rPr lang="en-US" sz="1400" dirty="0">
                <a:solidFill>
                  <a:schemeClr val="tx2"/>
                </a:solidFill>
                <a:latin typeface="Consolas" panose="020B0609020204030204" pitchFamily="49" charset="0"/>
                <a:cs typeface="Consolas" panose="020B0609020204030204" pitchFamily="49" charset="0"/>
              </a:rPr>
              <a:t> &lt;QUERY&gt; ```</a:t>
            </a:r>
          </a:p>
        </p:txBody>
      </p:sp>
    </p:spTree>
    <p:extLst>
      <p:ext uri="{BB962C8B-B14F-4D97-AF65-F5344CB8AC3E}">
        <p14:creationId xmlns:p14="http://schemas.microsoft.com/office/powerpoint/2010/main" val="81893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4949B-EA6E-7807-10FD-C18DE23657D2}"/>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5B04EA04-1D32-E6B3-0067-95D0EB80BD07}"/>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58C43D85-C8A1-AC22-04BC-E83EEFE09EE2}"/>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C0873C93-035C-7542-24F4-7608459F341D}"/>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effectLst/>
                <a:uLnTx/>
                <a:uFillTx/>
                <a:latin typeface="+mj-lt"/>
                <a:ea typeface="+mj-ea"/>
                <a:cs typeface="Arial" panose="020B06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b="1" noProof="1">
              <a:solidFill>
                <a:schemeClr val="accent6">
                  <a:lumMod val="50000"/>
                </a:schemeClr>
              </a:solidFill>
              <a:latin typeface="+mj-lt"/>
            </a:endParaRPr>
          </a:p>
          <a:p>
            <a:pPr marL="457200" lvl="0" indent="-457200">
              <a:buFontTx/>
              <a:buAutoNum type="arabicPeriod"/>
              <a:defRPr/>
            </a:pPr>
            <a:r>
              <a:rPr lang="en-US" b="1" noProof="1">
                <a:solidFill>
                  <a:schemeClr val="accent6">
                    <a:lumMod val="50000"/>
                  </a:schemeClr>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lumMod val="50000"/>
                  </a:schemeClr>
                </a:solidFill>
                <a:latin typeface="+mj-lt"/>
              </a:rPr>
              <a:t>Corner Cases</a:t>
            </a:r>
          </a:p>
          <a:p>
            <a:pPr marL="457200" lvl="0" indent="-457200">
              <a:buFontTx/>
              <a:buAutoNum type="arabicPeriod"/>
              <a:defRPr/>
            </a:pPr>
            <a:r>
              <a:rPr lang="en-US" b="1" noProof="1">
                <a:solidFill>
                  <a:schemeClr val="accent6">
                    <a:lumMod val="50000"/>
                  </a:schemeClr>
                </a:solidFill>
                <a:latin typeface="+mj-lt"/>
              </a:rPr>
              <a:t>Deployment &amp; Client Integration</a:t>
            </a:r>
            <a:endPar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endParaRPr>
          </a:p>
        </p:txBody>
      </p:sp>
    </p:spTree>
    <p:extLst>
      <p:ext uri="{BB962C8B-B14F-4D97-AF65-F5344CB8AC3E}">
        <p14:creationId xmlns:p14="http://schemas.microsoft.com/office/powerpoint/2010/main" val="3620553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BBED-1F90-A741-F05D-887A3D82DBDF}"/>
            </a:ext>
          </a:extLst>
        </p:cNvPr>
        <p:cNvGrpSpPr/>
        <p:nvPr/>
      </p:nvGrpSpPr>
      <p:grpSpPr>
        <a:xfrm>
          <a:off x="0" y="0"/>
          <a:ext cx="0" cy="0"/>
          <a:chOff x="0" y="0"/>
          <a:chExt cx="0" cy="0"/>
        </a:xfrm>
      </p:grpSpPr>
      <p:sp>
        <p:nvSpPr>
          <p:cNvPr id="27" name="CasellaDiTesto 6">
            <a:extLst>
              <a:ext uri="{FF2B5EF4-FFF2-40B4-BE49-F238E27FC236}">
                <a16:creationId xmlns:a16="http://schemas.microsoft.com/office/drawing/2014/main" id="{4B0ACC8F-2CC0-90CF-ADD2-4D36A013C58B}"/>
              </a:ext>
            </a:extLst>
          </p:cNvPr>
          <p:cNvSpPr txBox="1"/>
          <p:nvPr/>
        </p:nvSpPr>
        <p:spPr>
          <a:xfrm>
            <a:off x="427417" y="1779687"/>
            <a:ext cx="10804525" cy="4247317"/>
          </a:xfrm>
          <a:prstGeom prst="rect">
            <a:avLst/>
          </a:prstGeom>
          <a:noFill/>
        </p:spPr>
        <p:txBody>
          <a:bodyPr wrap="square" numCol="1" spcCol="216000" rtlCol="0">
            <a:spAutoFit/>
          </a:bodyPr>
          <a:lstStyle/>
          <a:p>
            <a:r>
              <a:rPr lang="en-US" noProof="1"/>
              <a:t>The chatbot is being designed to </a:t>
            </a:r>
            <a:r>
              <a:rPr lang="en-US" b="1" noProof="1"/>
              <a:t>interpret</a:t>
            </a:r>
            <a:r>
              <a:rPr lang="en-US" noProof="1"/>
              <a:t> and </a:t>
            </a:r>
            <a:r>
              <a:rPr lang="en-US" b="1" noProof="1"/>
              <a:t>respond</a:t>
            </a:r>
            <a:r>
              <a:rPr lang="en-US" noProof="1"/>
              <a:t> to user queries across </a:t>
            </a:r>
            <a:r>
              <a:rPr lang="en-US" b="1" noProof="1"/>
              <a:t>multiple levels </a:t>
            </a:r>
            <a:r>
              <a:rPr lang="en-US" noProof="1"/>
              <a:t>of analysis—from </a:t>
            </a:r>
            <a:r>
              <a:rPr lang="en-US" b="1" noProof="1"/>
              <a:t>raw expression </a:t>
            </a:r>
            <a:r>
              <a:rPr lang="en-US" noProof="1"/>
              <a:t>patterns to </a:t>
            </a:r>
            <a:r>
              <a:rPr lang="en-US" b="1" noProof="1"/>
              <a:t>advanced functional enrichment</a:t>
            </a:r>
            <a:r>
              <a:rPr lang="en-US" noProof="1"/>
              <a:t>—while maintaining awareness of </a:t>
            </a:r>
            <a:r>
              <a:rPr lang="en-US" b="1" noProof="1"/>
              <a:t>sample</a:t>
            </a:r>
            <a:r>
              <a:rPr lang="en-US" noProof="1"/>
              <a:t> </a:t>
            </a:r>
            <a:r>
              <a:rPr lang="en-US" b="1" noProof="1"/>
              <a:t>stratification</a:t>
            </a:r>
            <a:r>
              <a:rPr lang="en-US" noProof="1"/>
              <a:t> (i.e., subsets) and </a:t>
            </a:r>
            <a:r>
              <a:rPr lang="en-US" b="1" noProof="1"/>
              <a:t>comparative</a:t>
            </a:r>
            <a:r>
              <a:rPr lang="en-US" noProof="1"/>
              <a:t> </a:t>
            </a:r>
            <a:r>
              <a:rPr lang="en-US" b="1" noProof="1"/>
              <a:t>contexts</a:t>
            </a:r>
            <a:r>
              <a:rPr lang="en-US" noProof="1"/>
              <a:t>. </a:t>
            </a:r>
          </a:p>
          <a:p>
            <a:endParaRPr lang="en-US" noProof="1"/>
          </a:p>
          <a:p>
            <a:r>
              <a:rPr lang="en-US" b="1" noProof="1"/>
              <a:t>Specifically, data in scope is:</a:t>
            </a:r>
          </a:p>
          <a:p>
            <a:pPr marL="285750" indent="-285750">
              <a:buFont typeface="Arial" panose="020B0604020202020204" pitchFamily="34" charset="0"/>
              <a:buChar char="•"/>
            </a:pPr>
            <a:r>
              <a:rPr lang="en-US" noProof="1"/>
              <a:t>Sample metadata</a:t>
            </a:r>
          </a:p>
          <a:p>
            <a:pPr marL="285750" indent="-285750">
              <a:buFont typeface="Arial" panose="020B0604020202020204" pitchFamily="34" charset="0"/>
              <a:buChar char="•"/>
            </a:pPr>
            <a:r>
              <a:rPr lang="en-US" noProof="1"/>
              <a:t>Normalized counts matrix</a:t>
            </a:r>
          </a:p>
          <a:p>
            <a:pPr marL="285750" indent="-285750">
              <a:buFont typeface="Arial" panose="020B0604020202020204" pitchFamily="34" charset="0"/>
              <a:buChar char="•"/>
            </a:pPr>
            <a:r>
              <a:rPr lang="en-US" noProof="1"/>
              <a:t>Sample correlation table</a:t>
            </a:r>
          </a:p>
          <a:p>
            <a:pPr marL="285750" indent="-285750">
              <a:buFont typeface="Arial" panose="020B0604020202020204" pitchFamily="34" charset="0"/>
              <a:buChar char="•"/>
            </a:pPr>
            <a:r>
              <a:rPr lang="en-US" noProof="1"/>
              <a:t>PCA scores</a:t>
            </a:r>
          </a:p>
          <a:p>
            <a:pPr marL="285750" indent="-285750">
              <a:buFont typeface="Arial" panose="020B0604020202020204" pitchFamily="34" charset="0"/>
              <a:buChar char="•"/>
            </a:pPr>
            <a:r>
              <a:rPr lang="en-US" noProof="1"/>
              <a:t>MDS scores</a:t>
            </a:r>
          </a:p>
          <a:p>
            <a:pPr marL="285750" indent="-285750">
              <a:buFont typeface="Arial" panose="020B0604020202020204" pitchFamily="34" charset="0"/>
              <a:buChar char="•"/>
            </a:pPr>
            <a:r>
              <a:rPr lang="en-US" noProof="1"/>
              <a:t>Deseq2 results on sample subsets and different comparisons inside each subset</a:t>
            </a:r>
          </a:p>
          <a:p>
            <a:pPr marL="285750" indent="-285750">
              <a:buFont typeface="Arial" panose="020B0604020202020204" pitchFamily="34" charset="0"/>
              <a:buChar char="•"/>
            </a:pPr>
            <a:r>
              <a:rPr lang="en-US" noProof="1"/>
              <a:t>GSEA results on sample subsets and different comparisons inside each subset, and for different gene lists</a:t>
            </a:r>
          </a:p>
          <a:p>
            <a:pPr marL="285750" indent="-285750">
              <a:buFont typeface="Arial" panose="020B0604020202020204" pitchFamily="34" charset="0"/>
              <a:buChar char="•"/>
            </a:pPr>
            <a:r>
              <a:rPr lang="en-US" noProof="1"/>
              <a:t>ORA results on sample subsets and different comparisons inside each subset, and for different gene lists</a:t>
            </a:r>
          </a:p>
          <a:p>
            <a:endParaRPr lang="en-US" noProof="1"/>
          </a:p>
          <a:p>
            <a:r>
              <a:rPr lang="en-US" b="1" i="1" noProof="1">
                <a:sym typeface="Wingdings" pitchFamily="2" charset="2"/>
              </a:rPr>
              <a:t> The LLM must understand what data to query based on the naming convention of each SQL table</a:t>
            </a:r>
            <a:endParaRPr lang="en-US" b="1" i="1" noProof="1"/>
          </a:p>
        </p:txBody>
      </p:sp>
      <p:sp>
        <p:nvSpPr>
          <p:cNvPr id="2" name="Segnaposto numero diapositiva 4">
            <a:extLst>
              <a:ext uri="{FF2B5EF4-FFF2-40B4-BE49-F238E27FC236}">
                <a16:creationId xmlns:a16="http://schemas.microsoft.com/office/drawing/2014/main" id="{0E34CD0A-E393-C59D-4F86-A7B8D6257C2B}"/>
              </a:ext>
            </a:extLst>
          </p:cNvPr>
          <p:cNvSpPr>
            <a:spLocks noGrp="1"/>
          </p:cNvSpPr>
          <p:nvPr>
            <p:ph type="sldNum" sz="quarter" idx="12"/>
          </p:nvPr>
        </p:nvSpPr>
        <p:spPr>
          <a:xfrm>
            <a:off x="11256817" y="6266395"/>
            <a:ext cx="405096"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77786B2D-88DA-9534-EA69-C29161817EB2}"/>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Data in scope </a:t>
            </a:r>
          </a:p>
        </p:txBody>
      </p:sp>
      <p:sp>
        <p:nvSpPr>
          <p:cNvPr id="5" name="Segnaposto testo 2">
            <a:extLst>
              <a:ext uri="{FF2B5EF4-FFF2-40B4-BE49-F238E27FC236}">
                <a16:creationId xmlns:a16="http://schemas.microsoft.com/office/drawing/2014/main" id="{CA0EA1AA-6BA3-A8D3-87B6-ED15764694A3}"/>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Data contained is numerous and hierarchical</a:t>
            </a:r>
          </a:p>
        </p:txBody>
      </p:sp>
    </p:spTree>
    <p:extLst>
      <p:ext uri="{BB962C8B-B14F-4D97-AF65-F5344CB8AC3E}">
        <p14:creationId xmlns:p14="http://schemas.microsoft.com/office/powerpoint/2010/main" val="3213951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EDEFA-6263-7D75-51AA-4FA432420B0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9AE37BF0-8F78-5D58-3BCE-329B2BFC9520}"/>
              </a:ext>
            </a:extLst>
          </p:cNvPr>
          <p:cNvSpPr>
            <a:spLocks noGrp="1"/>
          </p:cNvSpPr>
          <p:nvPr>
            <p:ph type="sldNum" sz="quarter" idx="12"/>
          </p:nvPr>
        </p:nvSpPr>
        <p:spPr>
          <a:xfrm>
            <a:off x="11256817" y="6266395"/>
            <a:ext cx="405096"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BA7484C3-03B7-90C2-9564-BE64D388F41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22F1A519-6642-E155-D23A-0DFE086DFCE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F08462BD-77F1-B144-4F31-A942C5C045F4}"/>
              </a:ext>
            </a:extLst>
          </p:cNvPr>
          <p:cNvPicPr>
            <a:picLocks noChangeAspect="1"/>
          </p:cNvPicPr>
          <p:nvPr/>
        </p:nvPicPr>
        <p:blipFill>
          <a:blip r:embed="rId2"/>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61B03C7A-C463-E8EC-8D91-BF5B6B0A0CAA}"/>
              </a:ext>
            </a:extLst>
          </p:cNvPr>
          <p:cNvPicPr>
            <a:picLocks noChangeAspect="1"/>
          </p:cNvPicPr>
          <p:nvPr/>
        </p:nvPicPr>
        <p:blipFill>
          <a:blip r:embed="rId3"/>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88DB56C4-0FDA-8C1C-47D5-2230C3F5E3EF}"/>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88F3D348-C7F6-D25C-E1A8-A407BF68B35D}"/>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2408BAF8-CB2E-BEA9-E10B-3253B10D0178}"/>
                </a:ext>
              </a:extLst>
            </p:cNvPr>
            <p:cNvSpPr/>
            <p:nvPr/>
          </p:nvSpPr>
          <p:spPr>
            <a:xfrm>
              <a:off x="6781800" y="580288"/>
              <a:ext cx="3479800" cy="1858112"/>
            </a:xfrm>
            <a:prstGeom prst="wedgeRectCallout">
              <a:avLst>
                <a:gd name="adj1" fmla="val -114171"/>
                <a:gd name="adj2" fmla="val 73148"/>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AB059667-0CC0-9E89-FB0C-FBB220343BB1}"/>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one folder per sample subset (all samples, early, late, differentiated, round, flat </a:t>
              </a:r>
              <a:r>
                <a:rPr lang="en-US" sz="1100" i="1" noProof="1">
                  <a:solidFill>
                    <a:srgbClr val="FFFFFF"/>
                  </a:solidFill>
                  <a:latin typeface="Aptos" panose="020B0004020202020204" pitchFamily="34" charset="0"/>
                </a:rPr>
                <a:t>etc.</a:t>
              </a:r>
              <a:r>
                <a:rPr lang="en-US" sz="1100" noProof="1">
                  <a:solidFill>
                    <a:srgbClr val="FFFFFF"/>
                  </a:solidFill>
                  <a:latin typeface="Aptos" panose="020B0004020202020204" pitchFamily="34" charset="0"/>
                </a:rPr>
                <a:t>)</a:t>
              </a:r>
            </a:p>
          </p:txBody>
        </p:sp>
      </p:grpSp>
    </p:spTree>
    <p:extLst>
      <p:ext uri="{BB962C8B-B14F-4D97-AF65-F5344CB8AC3E}">
        <p14:creationId xmlns:p14="http://schemas.microsoft.com/office/powerpoint/2010/main" val="295197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6E8A8-0784-B8CA-3E1D-CFD5B9435AA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405EAD60-8D5C-9157-B071-3DB6246DCE0F}"/>
              </a:ext>
            </a:extLst>
          </p:cNvPr>
          <p:cNvSpPr>
            <a:spLocks noGrp="1"/>
          </p:cNvSpPr>
          <p:nvPr>
            <p:ph type="sldNum" sz="quarter" idx="12"/>
          </p:nvPr>
        </p:nvSpPr>
        <p:spPr>
          <a:xfrm>
            <a:off x="11256817" y="6266395"/>
            <a:ext cx="378592" cy="280179"/>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8799CE7B-A00B-7805-D4B6-63F5E26EDBBE}"/>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1A2351CE-699F-67B2-C584-4EEBBB81B76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E68A42D0-ADFF-3FF4-4F37-5DACFD8023F9}"/>
              </a:ext>
            </a:extLst>
          </p:cNvPr>
          <p:cNvPicPr>
            <a:picLocks noChangeAspect="1"/>
          </p:cNvPicPr>
          <p:nvPr/>
        </p:nvPicPr>
        <p:blipFill>
          <a:blip r:embed="rId2"/>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F836E8E0-F5BF-B3B0-225D-12022831FF24}"/>
              </a:ext>
            </a:extLst>
          </p:cNvPr>
          <p:cNvPicPr>
            <a:picLocks noChangeAspect="1"/>
          </p:cNvPicPr>
          <p:nvPr/>
        </p:nvPicPr>
        <p:blipFill>
          <a:blip r:embed="rId3"/>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8C6FBAAF-ACAE-5FB8-6D2E-7C9334E435D8}"/>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4" name="Triangle 3">
            <a:extLst>
              <a:ext uri="{FF2B5EF4-FFF2-40B4-BE49-F238E27FC236}">
                <a16:creationId xmlns:a16="http://schemas.microsoft.com/office/drawing/2014/main" id="{FEAA2B13-B462-EE1D-3EB7-4B5ACF06D4AC}"/>
              </a:ext>
            </a:extLst>
          </p:cNvPr>
          <p:cNvSpPr/>
          <p:nvPr/>
        </p:nvSpPr>
        <p:spPr>
          <a:xfrm rot="14197543">
            <a:off x="2059374" y="3006904"/>
            <a:ext cx="155363" cy="1912603"/>
          </a:xfrm>
          <a:prstGeom prst="triangle">
            <a:avLst/>
          </a:prstGeom>
          <a:solidFill>
            <a:schemeClr val="accent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B4D88913-C901-D64A-F42E-95A51151F718}"/>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67338555-FBE5-AA12-6543-9BE7B8F44999}"/>
                </a:ext>
              </a:extLst>
            </p:cNvPr>
            <p:cNvSpPr/>
            <p:nvPr/>
          </p:nvSpPr>
          <p:spPr>
            <a:xfrm>
              <a:off x="6781800" y="580288"/>
              <a:ext cx="3479800" cy="1858112"/>
            </a:xfrm>
            <a:prstGeom prst="wedgeRectCallout">
              <a:avLst>
                <a:gd name="adj1" fmla="val -102522"/>
                <a:gd name="adj2" fmla="val 82379"/>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2D74BABB-BC0B-641F-D28B-C60F21B3EF5E}"/>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In each sample subset, one folder per comparison (early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late, round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flat, differentiated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specific cell type, </a:t>
              </a:r>
              <a:r>
                <a:rPr lang="en-US" sz="1100" i="1" noProof="1">
                  <a:solidFill>
                    <a:srgbClr val="FFFFFF"/>
                  </a:solidFill>
                  <a:latin typeface="Aptos" panose="020B0004020202020204" pitchFamily="34" charset="0"/>
                </a:rPr>
                <a:t>etc.</a:t>
              </a:r>
              <a:r>
                <a:rPr lang="en-US" sz="1100" noProof="1">
                  <a:solidFill>
                    <a:srgbClr val="FFFFFF"/>
                  </a:solidFill>
                  <a:latin typeface="Aptos" panose="020B0004020202020204" pitchFamily="34" charset="0"/>
                </a:rPr>
                <a:t>)</a:t>
              </a:r>
            </a:p>
          </p:txBody>
        </p:sp>
      </p:grpSp>
    </p:spTree>
    <p:extLst>
      <p:ext uri="{BB962C8B-B14F-4D97-AF65-F5344CB8AC3E}">
        <p14:creationId xmlns:p14="http://schemas.microsoft.com/office/powerpoint/2010/main" val="1970996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83C5B-58C9-0EB1-6216-DF66A1019170}"/>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DFDF2BB-0070-72BB-56B4-AB8D9ED926CD}"/>
              </a:ext>
            </a:extLst>
          </p:cNvPr>
          <p:cNvSpPr>
            <a:spLocks noGrp="1"/>
          </p:cNvSpPr>
          <p:nvPr>
            <p:ph type="sldNum" sz="quarter" idx="12"/>
          </p:nvPr>
        </p:nvSpPr>
        <p:spPr>
          <a:xfrm>
            <a:off x="11256816" y="6266395"/>
            <a:ext cx="352087" cy="266927"/>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B8F705D-BA84-368C-7005-BD47869382F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E1C3178D-CB75-DBD1-7837-F0D9D2D9DDB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82F370DA-BA7F-6996-C896-3355C5DF7F3B}"/>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607192F1-6E4F-6E3B-E8F6-6983F006F532}"/>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3862B002-07EE-FFC6-5521-909FA5BD8430}"/>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469D41A2-A0CF-E854-DBA0-F5AAB8180B94}"/>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90284825-3F1B-BC6E-6565-922D0E868776}"/>
                </a:ext>
              </a:extLst>
            </p:cNvPr>
            <p:cNvSpPr/>
            <p:nvPr/>
          </p:nvSpPr>
          <p:spPr>
            <a:xfrm>
              <a:off x="6781800" y="580288"/>
              <a:ext cx="3479800" cy="1858112"/>
            </a:xfrm>
            <a:prstGeom prst="wedgeRectCallout">
              <a:avLst>
                <a:gd name="adj1" fmla="val -75996"/>
                <a:gd name="adj2" fmla="val 12404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B6B49B1E-75DB-AFA9-9C60-0ADB97A1BE52}"/>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3</a:t>
              </a:r>
              <a:r>
                <a:rPr lang="en-US" sz="1100" baseline="30000" noProof="1">
                  <a:solidFill>
                    <a:srgbClr val="FFFFFF"/>
                  </a:solidFill>
                  <a:latin typeface="Aptos" panose="020B0004020202020204" pitchFamily="34" charset="0"/>
                </a:rPr>
                <a:t>rd</a:t>
              </a:r>
              <a:r>
                <a:rPr lang="en-US" sz="1100" noProof="1">
                  <a:solidFill>
                    <a:srgbClr val="FFFFFF"/>
                  </a:solidFill>
                  <a:latin typeface="Aptos" panose="020B0004020202020204" pitchFamily="34" charset="0"/>
                </a:rPr>
                <a:t> level: in each comparison folder within each sample subset folder, files for deseq2, gsea, and ora results (*3)</a:t>
              </a:r>
            </a:p>
          </p:txBody>
        </p:sp>
      </p:grpSp>
      <p:grpSp>
        <p:nvGrpSpPr>
          <p:cNvPr id="6" name="Group 5">
            <a:extLst>
              <a:ext uri="{FF2B5EF4-FFF2-40B4-BE49-F238E27FC236}">
                <a16:creationId xmlns:a16="http://schemas.microsoft.com/office/drawing/2014/main" id="{69649B12-DAB4-F375-C245-8C46C1BBAE67}"/>
              </a:ext>
            </a:extLst>
          </p:cNvPr>
          <p:cNvGrpSpPr/>
          <p:nvPr/>
        </p:nvGrpSpPr>
        <p:grpSpPr>
          <a:xfrm>
            <a:off x="2851642" y="4215300"/>
            <a:ext cx="2797719" cy="588475"/>
            <a:chOff x="6781800" y="580288"/>
            <a:chExt cx="3479800" cy="1858112"/>
          </a:xfrm>
        </p:grpSpPr>
        <p:sp>
          <p:nvSpPr>
            <p:cNvPr id="7" name="Rectangular Callout 6">
              <a:extLst>
                <a:ext uri="{FF2B5EF4-FFF2-40B4-BE49-F238E27FC236}">
                  <a16:creationId xmlns:a16="http://schemas.microsoft.com/office/drawing/2014/main" id="{998F940F-8D46-9296-AB43-2B7EF920172D}"/>
                </a:ext>
              </a:extLst>
            </p:cNvPr>
            <p:cNvSpPr/>
            <p:nvPr/>
          </p:nvSpPr>
          <p:spPr>
            <a:xfrm>
              <a:off x="6781800" y="580288"/>
              <a:ext cx="3479800" cy="1858112"/>
            </a:xfrm>
            <a:prstGeom prst="wedgeRectCallout">
              <a:avLst>
                <a:gd name="adj1" fmla="val -44345"/>
                <a:gd name="adj2" fmla="val -11149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A06D3300-631B-546B-9F9D-18E07B0B02DB}"/>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+ 4</a:t>
              </a:r>
              <a:r>
                <a:rPr lang="en-US" sz="1100" baseline="30000" noProof="1">
                  <a:solidFill>
                    <a:srgbClr val="FFFFFF"/>
                  </a:solidFill>
                  <a:latin typeface="Aptos" panose="020B0004020202020204" pitchFamily="34" charset="0"/>
                </a:rPr>
                <a:t>th</a:t>
              </a:r>
              <a:r>
                <a:rPr lang="en-US" sz="1100" noProof="1">
                  <a:solidFill>
                    <a:srgbClr val="FFFFFF"/>
                  </a:solidFill>
                  <a:latin typeface="Aptos" panose="020B0004020202020204" pitchFamily="34" charset="0"/>
                </a:rPr>
                <a:t> level: one sheet per MSigDB gene set collection inside GSEA and ORA results (*6)</a:t>
              </a:r>
            </a:p>
          </p:txBody>
        </p:sp>
      </p:grpSp>
    </p:spTree>
    <p:extLst>
      <p:ext uri="{BB962C8B-B14F-4D97-AF65-F5344CB8AC3E}">
        <p14:creationId xmlns:p14="http://schemas.microsoft.com/office/powerpoint/2010/main" val="4181163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AC703-F11A-BC43-2696-D1F2F21BE07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7884F79-9A24-07CA-51B1-FAF72EC9F6E8}"/>
              </a:ext>
            </a:extLst>
          </p:cNvPr>
          <p:cNvSpPr>
            <a:spLocks noGrp="1"/>
          </p:cNvSpPr>
          <p:nvPr>
            <p:ph type="sldNum" sz="quarter" idx="12"/>
          </p:nvPr>
        </p:nvSpPr>
        <p:spPr>
          <a:xfrm>
            <a:off x="11256816" y="6266395"/>
            <a:ext cx="352087" cy="294607"/>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19559200-6245-7F34-53F8-A821074452C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4D004769-F0DC-6EC2-3435-C863E991628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Dimensionality reduction</a:t>
            </a:r>
          </a:p>
        </p:txBody>
      </p:sp>
      <p:pic>
        <p:nvPicPr>
          <p:cNvPr id="10" name="Picture 9" descr="A screenshot of a computer&#10;&#10;AI-generated content may be incorrect.">
            <a:extLst>
              <a:ext uri="{FF2B5EF4-FFF2-40B4-BE49-F238E27FC236}">
                <a16:creationId xmlns:a16="http://schemas.microsoft.com/office/drawing/2014/main" id="{1D7F680B-6837-B820-C1DB-8A4E054EE72A}"/>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76326745-B50B-FD61-38B7-5B6DE3127F99}"/>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D47B5014-EB83-2EE4-81D0-D739B3F8D9C2}"/>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553A502E-F017-4195-BB1B-80695125D321}"/>
              </a:ext>
            </a:extLst>
          </p:cNvPr>
          <p:cNvGrpSpPr/>
          <p:nvPr/>
        </p:nvGrpSpPr>
        <p:grpSpPr>
          <a:xfrm>
            <a:off x="8702940" y="4044033"/>
            <a:ext cx="2797719" cy="527162"/>
            <a:chOff x="6781800" y="677087"/>
            <a:chExt cx="3479800" cy="1664515"/>
          </a:xfrm>
        </p:grpSpPr>
        <p:sp>
          <p:nvSpPr>
            <p:cNvPr id="6" name="Rectangular Callout 5">
              <a:extLst>
                <a:ext uri="{FF2B5EF4-FFF2-40B4-BE49-F238E27FC236}">
                  <a16:creationId xmlns:a16="http://schemas.microsoft.com/office/drawing/2014/main" id="{25093BC2-E2EF-12C1-126E-E189732E9732}"/>
                </a:ext>
              </a:extLst>
            </p:cNvPr>
            <p:cNvSpPr/>
            <p:nvPr/>
          </p:nvSpPr>
          <p:spPr>
            <a:xfrm>
              <a:off x="6781800" y="824501"/>
              <a:ext cx="3479800" cy="1369690"/>
            </a:xfrm>
            <a:prstGeom prst="wedgeRectCallout">
              <a:avLst>
                <a:gd name="adj1" fmla="val -114171"/>
                <a:gd name="adj2" fmla="val 73148"/>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9B9A9869-CF3F-F607-1AAC-1F841F65F73E}"/>
                </a:ext>
              </a:extLst>
            </p:cNvPr>
            <p:cNvSpPr txBox="1">
              <a:spLocks/>
            </p:cNvSpPr>
            <p:nvPr/>
          </p:nvSpPr>
          <p:spPr>
            <a:xfrm>
              <a:off x="6876063"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dimensionality reduction folder</a:t>
              </a:r>
            </a:p>
          </p:txBody>
        </p:sp>
      </p:grpSp>
      <p:grpSp>
        <p:nvGrpSpPr>
          <p:cNvPr id="12" name="Group 11">
            <a:extLst>
              <a:ext uri="{FF2B5EF4-FFF2-40B4-BE49-F238E27FC236}">
                <a16:creationId xmlns:a16="http://schemas.microsoft.com/office/drawing/2014/main" id="{E620680E-426A-6A92-5694-1408C22E6712}"/>
              </a:ext>
            </a:extLst>
          </p:cNvPr>
          <p:cNvGrpSpPr/>
          <p:nvPr/>
        </p:nvGrpSpPr>
        <p:grpSpPr>
          <a:xfrm>
            <a:off x="8702940" y="4668139"/>
            <a:ext cx="2797719" cy="527162"/>
            <a:chOff x="6781800" y="677087"/>
            <a:chExt cx="3479800" cy="1664515"/>
          </a:xfrm>
        </p:grpSpPr>
        <p:sp>
          <p:nvSpPr>
            <p:cNvPr id="15" name="Rectangular Callout 14">
              <a:extLst>
                <a:ext uri="{FF2B5EF4-FFF2-40B4-BE49-F238E27FC236}">
                  <a16:creationId xmlns:a16="http://schemas.microsoft.com/office/drawing/2014/main" id="{2B3A0297-0195-234E-1562-2EF69B0097E9}"/>
                </a:ext>
              </a:extLst>
            </p:cNvPr>
            <p:cNvSpPr/>
            <p:nvPr/>
          </p:nvSpPr>
          <p:spPr>
            <a:xfrm>
              <a:off x="6781800" y="872899"/>
              <a:ext cx="3479800" cy="1272890"/>
            </a:xfrm>
            <a:prstGeom prst="wedgeRectCallout">
              <a:avLst>
                <a:gd name="adj1" fmla="val -111424"/>
                <a:gd name="adj2" fmla="val -13032"/>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9" name="Segnaposto testo 42">
              <a:extLst>
                <a:ext uri="{FF2B5EF4-FFF2-40B4-BE49-F238E27FC236}">
                  <a16:creationId xmlns:a16="http://schemas.microsoft.com/office/drawing/2014/main" id="{C0D2F668-9241-6487-4D23-A74E6CB2BC7F}"/>
                </a:ext>
              </a:extLst>
            </p:cNvPr>
            <p:cNvSpPr txBox="1">
              <a:spLocks/>
            </p:cNvSpPr>
            <p:nvPr/>
          </p:nvSpPr>
          <p:spPr>
            <a:xfrm>
              <a:off x="6876063"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PCA and MDS scores</a:t>
              </a:r>
            </a:p>
          </p:txBody>
        </p:sp>
      </p:grpSp>
    </p:spTree>
    <p:extLst>
      <p:ext uri="{BB962C8B-B14F-4D97-AF65-F5344CB8AC3E}">
        <p14:creationId xmlns:p14="http://schemas.microsoft.com/office/powerpoint/2010/main" val="643132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7FC3-2608-D9E8-719A-8B8E9BBB9BB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C7E6E208-AC29-B7BA-E9E0-F18E307BCDD8}"/>
              </a:ext>
            </a:extLst>
          </p:cNvPr>
          <p:cNvSpPr>
            <a:spLocks noGrp="1"/>
          </p:cNvSpPr>
          <p:nvPr>
            <p:ph type="sldNum" sz="quarter" idx="12"/>
          </p:nvPr>
        </p:nvSpPr>
        <p:spPr>
          <a:xfrm>
            <a:off x="11256817" y="6266395"/>
            <a:ext cx="365340" cy="291328"/>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54ED727E-490B-149D-AC11-3BE5E3886EEF}"/>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DBECF686-CF38-6457-E811-68D613027171}"/>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Normalized counts</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10" name="Picture 9" descr="A screenshot of a computer&#10;&#10;AI-generated content may be incorrect.">
            <a:extLst>
              <a:ext uri="{FF2B5EF4-FFF2-40B4-BE49-F238E27FC236}">
                <a16:creationId xmlns:a16="http://schemas.microsoft.com/office/drawing/2014/main" id="{D07FA8A0-8273-6117-4D2A-2D298852C3C2}"/>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0384B3CF-6020-E324-2115-F0E72AE133BB}"/>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9B4827A7-F481-0B99-28F8-4C45B4306C5E}"/>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7B676B96-DF30-B7D1-376F-8E664BC04F8C}"/>
              </a:ext>
            </a:extLst>
          </p:cNvPr>
          <p:cNvGrpSpPr/>
          <p:nvPr/>
        </p:nvGrpSpPr>
        <p:grpSpPr>
          <a:xfrm>
            <a:off x="8702940" y="4106008"/>
            <a:ext cx="2797719" cy="399933"/>
            <a:chOff x="6781800" y="580288"/>
            <a:chExt cx="3479800" cy="1858112"/>
          </a:xfrm>
        </p:grpSpPr>
        <p:sp>
          <p:nvSpPr>
            <p:cNvPr id="6" name="Rectangular Callout 5">
              <a:extLst>
                <a:ext uri="{FF2B5EF4-FFF2-40B4-BE49-F238E27FC236}">
                  <a16:creationId xmlns:a16="http://schemas.microsoft.com/office/drawing/2014/main" id="{BFF1DD66-9A51-9AE4-8784-632A6AC7288E}"/>
                </a:ext>
              </a:extLst>
            </p:cNvPr>
            <p:cNvSpPr/>
            <p:nvPr/>
          </p:nvSpPr>
          <p:spPr>
            <a:xfrm>
              <a:off x="6781800" y="580288"/>
              <a:ext cx="3479800" cy="1858112"/>
            </a:xfrm>
            <a:prstGeom prst="wedgeRectCallout">
              <a:avLst>
                <a:gd name="adj1" fmla="val -115057"/>
                <a:gd name="adj2" fmla="val 161974"/>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8A295162-4EC9-8558-9FC9-693017F1E93E}"/>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normalization folder</a:t>
              </a:r>
            </a:p>
          </p:txBody>
        </p:sp>
      </p:grpSp>
      <p:grpSp>
        <p:nvGrpSpPr>
          <p:cNvPr id="8" name="Group 7">
            <a:extLst>
              <a:ext uri="{FF2B5EF4-FFF2-40B4-BE49-F238E27FC236}">
                <a16:creationId xmlns:a16="http://schemas.microsoft.com/office/drawing/2014/main" id="{2C886CF3-0189-0077-763F-ECCE1CDE5630}"/>
              </a:ext>
            </a:extLst>
          </p:cNvPr>
          <p:cNvGrpSpPr/>
          <p:nvPr/>
        </p:nvGrpSpPr>
        <p:grpSpPr>
          <a:xfrm>
            <a:off x="8702939" y="4719313"/>
            <a:ext cx="2797719" cy="399933"/>
            <a:chOff x="6781800" y="580288"/>
            <a:chExt cx="3479800" cy="1858112"/>
          </a:xfrm>
        </p:grpSpPr>
        <p:sp>
          <p:nvSpPr>
            <p:cNvPr id="9" name="Rectangular Callout 8">
              <a:extLst>
                <a:ext uri="{FF2B5EF4-FFF2-40B4-BE49-F238E27FC236}">
                  <a16:creationId xmlns:a16="http://schemas.microsoft.com/office/drawing/2014/main" id="{94010BB2-E447-D06C-0259-ECAEA6F18E65}"/>
                </a:ext>
              </a:extLst>
            </p:cNvPr>
            <p:cNvSpPr/>
            <p:nvPr/>
          </p:nvSpPr>
          <p:spPr>
            <a:xfrm>
              <a:off x="6781800" y="580288"/>
              <a:ext cx="3479800" cy="1858112"/>
            </a:xfrm>
            <a:prstGeom prst="wedgeRectCallout">
              <a:avLst>
                <a:gd name="adj1" fmla="val -115057"/>
                <a:gd name="adj2" fmla="val 2127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1" name="Segnaposto testo 42">
              <a:extLst>
                <a:ext uri="{FF2B5EF4-FFF2-40B4-BE49-F238E27FC236}">
                  <a16:creationId xmlns:a16="http://schemas.microsoft.com/office/drawing/2014/main" id="{5ABBB9A5-0777-2271-2D32-023EC9297D7B}"/>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normalized counts</a:t>
              </a:r>
            </a:p>
          </p:txBody>
        </p:sp>
      </p:grpSp>
    </p:spTree>
    <p:extLst>
      <p:ext uri="{BB962C8B-B14F-4D97-AF65-F5344CB8AC3E}">
        <p14:creationId xmlns:p14="http://schemas.microsoft.com/office/powerpoint/2010/main" val="2155148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D6C00-3AF7-C0F4-A6CB-FFEBDEEC8CE4}"/>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20F8C7A-3050-89D7-45AA-5228FE0CB4FB}"/>
              </a:ext>
            </a:extLst>
          </p:cNvPr>
          <p:cNvSpPr>
            <a:spLocks noGrp="1"/>
          </p:cNvSpPr>
          <p:nvPr>
            <p:ph type="sldNum" sz="quarter" idx="12"/>
          </p:nvPr>
        </p:nvSpPr>
        <p:spPr>
          <a:xfrm>
            <a:off x="11256816" y="6266395"/>
            <a:ext cx="352087" cy="291328"/>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2DCB04AD-5C4D-C2BF-C820-250C7852F47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B640DC29-E738-4CD3-7796-BE2436EF1D4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Metadata and correlation</a:t>
            </a:r>
          </a:p>
        </p:txBody>
      </p:sp>
      <p:pic>
        <p:nvPicPr>
          <p:cNvPr id="10" name="Picture 9" descr="A screenshot of a computer&#10;&#10;AI-generated content may be incorrect.">
            <a:extLst>
              <a:ext uri="{FF2B5EF4-FFF2-40B4-BE49-F238E27FC236}">
                <a16:creationId xmlns:a16="http://schemas.microsoft.com/office/drawing/2014/main" id="{5E1BF8C6-79C9-4CC3-DC51-1C9828556DBB}"/>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EE4053DC-7D55-FB55-0F3B-298DA0301814}"/>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029D5AF0-0AED-8F39-40FC-3494A36BD637}"/>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6C091549-BAB8-9F85-2FC9-043B0AA11267}"/>
              </a:ext>
            </a:extLst>
          </p:cNvPr>
          <p:cNvGrpSpPr/>
          <p:nvPr/>
        </p:nvGrpSpPr>
        <p:grpSpPr>
          <a:xfrm>
            <a:off x="8702940" y="4106008"/>
            <a:ext cx="2797719" cy="399933"/>
            <a:chOff x="6781800" y="580288"/>
            <a:chExt cx="3479800" cy="1858112"/>
          </a:xfrm>
        </p:grpSpPr>
        <p:sp>
          <p:nvSpPr>
            <p:cNvPr id="6" name="Rectangular Callout 5">
              <a:extLst>
                <a:ext uri="{FF2B5EF4-FFF2-40B4-BE49-F238E27FC236}">
                  <a16:creationId xmlns:a16="http://schemas.microsoft.com/office/drawing/2014/main" id="{6890F503-D36D-E561-65C5-FF2CDC7DC4B0}"/>
                </a:ext>
              </a:extLst>
            </p:cNvPr>
            <p:cNvSpPr/>
            <p:nvPr/>
          </p:nvSpPr>
          <p:spPr>
            <a:xfrm>
              <a:off x="6781800" y="580288"/>
              <a:ext cx="3479800" cy="1858112"/>
            </a:xfrm>
            <a:prstGeom prst="wedgeRectCallout">
              <a:avLst>
                <a:gd name="adj1" fmla="val -115057"/>
                <a:gd name="adj2" fmla="val 157577"/>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E3982BCE-D57B-982C-FC1E-5A128A569BF6}"/>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study metadata</a:t>
              </a:r>
            </a:p>
          </p:txBody>
        </p:sp>
      </p:grpSp>
      <p:grpSp>
        <p:nvGrpSpPr>
          <p:cNvPr id="8" name="Group 7">
            <a:extLst>
              <a:ext uri="{FF2B5EF4-FFF2-40B4-BE49-F238E27FC236}">
                <a16:creationId xmlns:a16="http://schemas.microsoft.com/office/drawing/2014/main" id="{44219E23-9857-5E5F-2769-4B2EA903F63B}"/>
              </a:ext>
            </a:extLst>
          </p:cNvPr>
          <p:cNvGrpSpPr/>
          <p:nvPr/>
        </p:nvGrpSpPr>
        <p:grpSpPr>
          <a:xfrm>
            <a:off x="8702939" y="4719313"/>
            <a:ext cx="2797719" cy="399933"/>
            <a:chOff x="6781800" y="580288"/>
            <a:chExt cx="3479800" cy="1858112"/>
          </a:xfrm>
        </p:grpSpPr>
        <p:sp>
          <p:nvSpPr>
            <p:cNvPr id="9" name="Rectangular Callout 8">
              <a:extLst>
                <a:ext uri="{FF2B5EF4-FFF2-40B4-BE49-F238E27FC236}">
                  <a16:creationId xmlns:a16="http://schemas.microsoft.com/office/drawing/2014/main" id="{4B3A3307-8E6C-3F04-F518-4734328A0D80}"/>
                </a:ext>
              </a:extLst>
            </p:cNvPr>
            <p:cNvSpPr/>
            <p:nvPr/>
          </p:nvSpPr>
          <p:spPr>
            <a:xfrm>
              <a:off x="6781800" y="580288"/>
              <a:ext cx="3479800" cy="1858112"/>
            </a:xfrm>
            <a:prstGeom prst="wedgeRectCallout">
              <a:avLst>
                <a:gd name="adj1" fmla="val -103115"/>
                <a:gd name="adj2" fmla="val 58646"/>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1" name="Segnaposto testo 42">
              <a:extLst>
                <a:ext uri="{FF2B5EF4-FFF2-40B4-BE49-F238E27FC236}">
                  <a16:creationId xmlns:a16="http://schemas.microsoft.com/office/drawing/2014/main" id="{1E661888-9F67-2C49-7502-18291B893055}"/>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sample correlation table</a:t>
              </a:r>
            </a:p>
          </p:txBody>
        </p:sp>
      </p:grpSp>
    </p:spTree>
    <p:extLst>
      <p:ext uri="{BB962C8B-B14F-4D97-AF65-F5344CB8AC3E}">
        <p14:creationId xmlns:p14="http://schemas.microsoft.com/office/powerpoint/2010/main" val="3503493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1D02F-8921-2565-3ABC-8139FCE67DE1}"/>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C46AA190-EE74-0A47-1022-8695DEAB5D72}"/>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9D1389D-5240-09D9-93E1-6BF5C5A7ABA1}"/>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CEE68858-55D3-87A7-C3DC-25EAF09B3189}"/>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Resulting SQLite Database</a:t>
            </a:r>
          </a:p>
        </p:txBody>
      </p:sp>
      <p:pic>
        <p:nvPicPr>
          <p:cNvPr id="10" name="Picture 9">
            <a:extLst>
              <a:ext uri="{FF2B5EF4-FFF2-40B4-BE49-F238E27FC236}">
                <a16:creationId xmlns:a16="http://schemas.microsoft.com/office/drawing/2014/main" id="{6177D968-4721-B036-2443-77A4BAD10454}"/>
              </a:ext>
            </a:extLst>
          </p:cNvPr>
          <p:cNvPicPr>
            <a:picLocks noChangeAspect="1"/>
          </p:cNvPicPr>
          <p:nvPr/>
        </p:nvPicPr>
        <p:blipFill>
          <a:blip r:embed="rId3"/>
          <a:srcRect/>
          <a:stretch/>
        </p:blipFill>
        <p:spPr>
          <a:xfrm>
            <a:off x="427417" y="1819503"/>
            <a:ext cx="5814203" cy="3785479"/>
          </a:xfrm>
          <a:prstGeom prst="rect">
            <a:avLst/>
          </a:prstGeom>
        </p:spPr>
      </p:pic>
      <p:pic>
        <p:nvPicPr>
          <p:cNvPr id="13" name="Picture 12">
            <a:extLst>
              <a:ext uri="{FF2B5EF4-FFF2-40B4-BE49-F238E27FC236}">
                <a16:creationId xmlns:a16="http://schemas.microsoft.com/office/drawing/2014/main" id="{76A87E45-E7D2-211B-F5A0-40722B475071}"/>
              </a:ext>
            </a:extLst>
          </p:cNvPr>
          <p:cNvPicPr>
            <a:picLocks noChangeAspect="1"/>
          </p:cNvPicPr>
          <p:nvPr/>
        </p:nvPicPr>
        <p:blipFill>
          <a:blip r:embed="rId4"/>
          <a:srcRect/>
          <a:stretch/>
        </p:blipFill>
        <p:spPr>
          <a:xfrm>
            <a:off x="6241620" y="1848521"/>
            <a:ext cx="5674501" cy="3637879"/>
          </a:xfrm>
          <a:prstGeom prst="rect">
            <a:avLst/>
          </a:prstGeom>
        </p:spPr>
      </p:pic>
      <p:sp>
        <p:nvSpPr>
          <p:cNvPr id="12" name="Rectangle 11">
            <a:extLst>
              <a:ext uri="{FF2B5EF4-FFF2-40B4-BE49-F238E27FC236}">
                <a16:creationId xmlns:a16="http://schemas.microsoft.com/office/drawing/2014/main" id="{6B15BF3C-8689-E3EA-E5D0-42B6B60603EF}"/>
              </a:ext>
            </a:extLst>
          </p:cNvPr>
          <p:cNvSpPr/>
          <p:nvPr/>
        </p:nvSpPr>
        <p:spPr>
          <a:xfrm>
            <a:off x="649913" y="2451752"/>
            <a:ext cx="604729" cy="830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TextBox 17">
            <a:extLst>
              <a:ext uri="{FF2B5EF4-FFF2-40B4-BE49-F238E27FC236}">
                <a16:creationId xmlns:a16="http://schemas.microsoft.com/office/drawing/2014/main" id="{4EA3F751-A458-6407-99E5-C652067203E9}"/>
              </a:ext>
            </a:extLst>
          </p:cNvPr>
          <p:cNvSpPr txBox="1"/>
          <p:nvPr/>
        </p:nvSpPr>
        <p:spPr>
          <a:xfrm>
            <a:off x="6400647" y="598557"/>
            <a:ext cx="4413128" cy="1200329"/>
          </a:xfrm>
          <a:prstGeom prst="rect">
            <a:avLst/>
          </a:prstGeom>
          <a:noFill/>
        </p:spPr>
        <p:txBody>
          <a:bodyPr wrap="square" rtlCol="0">
            <a:spAutoFit/>
          </a:bodyPr>
          <a:lstStyle/>
          <a:p>
            <a:r>
              <a:rPr lang="en-US" sz="1200" noProof="1">
                <a:solidFill>
                  <a:schemeClr val="bg2">
                    <a:lumMod val="10000"/>
                  </a:schemeClr>
                </a:solidFill>
                <a:latin typeface="Aptos" panose="020B0004020202020204" pitchFamily="34" charset="0"/>
              </a:rPr>
              <a:t>dea_Differentiated_Flattening_Yes_No_gsea_go_gene_sets:</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Dea: differential expression analysis</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Differentiated: sample subset</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Flattening_Yes_No: comparison</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gsea: result type</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go_gene_sets: excel sheet</a:t>
            </a:r>
          </a:p>
        </p:txBody>
      </p:sp>
    </p:spTree>
    <p:extLst>
      <p:ext uri="{BB962C8B-B14F-4D97-AF65-F5344CB8AC3E}">
        <p14:creationId xmlns:p14="http://schemas.microsoft.com/office/powerpoint/2010/main" val="3729428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7BC73-9CD8-A959-CD07-615CA8B17AD6}"/>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87290EB-8EDC-319F-C3F1-2FEE1839A9CB}"/>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870EC5FE-6742-F5FE-10AF-52397B44669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Error handling</a:t>
            </a:r>
          </a:p>
        </p:txBody>
      </p:sp>
      <p:sp>
        <p:nvSpPr>
          <p:cNvPr id="5" name="Segnaposto testo 2">
            <a:extLst>
              <a:ext uri="{FF2B5EF4-FFF2-40B4-BE49-F238E27FC236}">
                <a16:creationId xmlns:a16="http://schemas.microsoft.com/office/drawing/2014/main" id="{33A7ABAB-5277-1992-B47A-4E87EC2E947C}"/>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SQL query execution errors</a:t>
            </a:r>
          </a:p>
        </p:txBody>
      </p:sp>
      <p:sp>
        <p:nvSpPr>
          <p:cNvPr id="4" name="CasellaDiTesto 6">
            <a:extLst>
              <a:ext uri="{FF2B5EF4-FFF2-40B4-BE49-F238E27FC236}">
                <a16:creationId xmlns:a16="http://schemas.microsoft.com/office/drawing/2014/main" id="{CE9E102C-F272-7288-4C62-979C9102B375}"/>
              </a:ext>
            </a:extLst>
          </p:cNvPr>
          <p:cNvSpPr txBox="1"/>
          <p:nvPr/>
        </p:nvSpPr>
        <p:spPr>
          <a:xfrm>
            <a:off x="427417" y="1779687"/>
            <a:ext cx="5668583" cy="1815882"/>
          </a:xfrm>
          <a:prstGeom prst="rect">
            <a:avLst/>
          </a:prstGeom>
          <a:noFill/>
        </p:spPr>
        <p:txBody>
          <a:bodyPr wrap="square" numCol="1" spcCol="216000" rtlCol="0">
            <a:spAutoFit/>
          </a:bodyPr>
          <a:lstStyle/>
          <a:p>
            <a:r>
              <a:rPr lang="en-US" sz="1600" noProof="1"/>
              <a:t>This handles </a:t>
            </a:r>
            <a:r>
              <a:rPr lang="en-US" sz="1600" b="1" noProof="1"/>
              <a:t>SQL execution failures</a:t>
            </a:r>
            <a:r>
              <a:rPr lang="en-US" sz="1600" noProof="1"/>
              <a:t> due to semantic/logical errors in the SQL query generated by the LLM, and regenerates new, corrected queries, e.g.:</a:t>
            </a:r>
          </a:p>
          <a:p>
            <a:pPr marL="285750" indent="-285750">
              <a:buFont typeface="Arial" panose="020B0604020202020204" pitchFamily="34" charset="0"/>
              <a:buChar char="•"/>
            </a:pPr>
            <a:r>
              <a:rPr lang="en-US" sz="1600" noProof="1"/>
              <a:t>SQL syntax errors </a:t>
            </a:r>
          </a:p>
          <a:p>
            <a:pPr marL="285750" indent="-285750">
              <a:buFont typeface="Arial" panose="020B0604020202020204" pitchFamily="34" charset="0"/>
              <a:buChar char="•"/>
            </a:pPr>
            <a:r>
              <a:rPr lang="en-US" sz="1600" noProof="1"/>
              <a:t>Invalid table/column names </a:t>
            </a:r>
          </a:p>
          <a:p>
            <a:pPr marL="285750" indent="-285750">
              <a:buFont typeface="Arial" panose="020B0604020202020204" pitchFamily="34" charset="0"/>
              <a:buChar char="•"/>
            </a:pPr>
            <a:r>
              <a:rPr lang="en-US" sz="1600" noProof="1"/>
              <a:t>Data type mismatches </a:t>
            </a:r>
          </a:p>
          <a:p>
            <a:pPr marL="285750" indent="-285750">
              <a:buFont typeface="Arial" panose="020B0604020202020204" pitchFamily="34" charset="0"/>
              <a:buChar char="•"/>
            </a:pPr>
            <a:r>
              <a:rPr lang="en-US" sz="1600" noProof="1"/>
              <a:t>Logic errors in the generated query</a:t>
            </a:r>
          </a:p>
        </p:txBody>
      </p:sp>
      <p:grpSp>
        <p:nvGrpSpPr>
          <p:cNvPr id="11" name="Group 10">
            <a:extLst>
              <a:ext uri="{FF2B5EF4-FFF2-40B4-BE49-F238E27FC236}">
                <a16:creationId xmlns:a16="http://schemas.microsoft.com/office/drawing/2014/main" id="{5EEB5F91-0338-1FC5-6C99-165C995F9DCD}"/>
              </a:ext>
            </a:extLst>
          </p:cNvPr>
          <p:cNvGrpSpPr/>
          <p:nvPr/>
        </p:nvGrpSpPr>
        <p:grpSpPr>
          <a:xfrm>
            <a:off x="7309204" y="962961"/>
            <a:ext cx="4011259" cy="5265216"/>
            <a:chOff x="6714219" y="450733"/>
            <a:chExt cx="4558710" cy="5886435"/>
          </a:xfrm>
          <a:effectLst>
            <a:outerShdw blurRad="50800" dist="38100" dir="2700000" algn="tl" rotWithShape="0">
              <a:prstClr val="black">
                <a:alpha val="40000"/>
              </a:prstClr>
            </a:outerShdw>
          </a:effectLst>
        </p:grpSpPr>
        <p:pic>
          <p:nvPicPr>
            <p:cNvPr id="8" name="Picture 7" descr="A screenshot of a computer screen&#10;&#10;AI-generated content may be incorrect.">
              <a:extLst>
                <a:ext uri="{FF2B5EF4-FFF2-40B4-BE49-F238E27FC236}">
                  <a16:creationId xmlns:a16="http://schemas.microsoft.com/office/drawing/2014/main" id="{6AD2F6EE-EAA7-60BB-CEF4-3731608A2DD7}"/>
                </a:ext>
              </a:extLst>
            </p:cNvPr>
            <p:cNvPicPr>
              <a:picLocks noChangeAspect="1"/>
            </p:cNvPicPr>
            <p:nvPr/>
          </p:nvPicPr>
          <p:blipFill>
            <a:blip r:embed="rId3"/>
            <a:stretch>
              <a:fillRect/>
            </a:stretch>
          </p:blipFill>
          <p:spPr>
            <a:xfrm>
              <a:off x="6714219" y="450733"/>
              <a:ext cx="4558710" cy="389003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pic>
          <p:nvPicPr>
            <p:cNvPr id="10" name="Picture 9" descr="A screenshot of a computer&#10;&#10;AI-generated content may be incorrect.">
              <a:extLst>
                <a:ext uri="{FF2B5EF4-FFF2-40B4-BE49-F238E27FC236}">
                  <a16:creationId xmlns:a16="http://schemas.microsoft.com/office/drawing/2014/main" id="{2CB91A1F-607C-634E-8BCA-E941C1877BC9}"/>
                </a:ext>
              </a:extLst>
            </p:cNvPr>
            <p:cNvPicPr>
              <a:picLocks noChangeAspect="1"/>
            </p:cNvPicPr>
            <p:nvPr/>
          </p:nvPicPr>
          <p:blipFill>
            <a:blip r:embed="rId4"/>
            <a:stretch>
              <a:fillRect/>
            </a:stretch>
          </p:blipFill>
          <p:spPr>
            <a:xfrm>
              <a:off x="6714219" y="4155145"/>
              <a:ext cx="4558710" cy="2182023"/>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pic>
      </p:grpSp>
    </p:spTree>
    <p:extLst>
      <p:ext uri="{BB962C8B-B14F-4D97-AF65-F5344CB8AC3E}">
        <p14:creationId xmlns:p14="http://schemas.microsoft.com/office/powerpoint/2010/main" val="1861061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29EC0-DB9B-ADE0-BBA9-AB6D5BB84159}"/>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EEEA35C-8C83-4539-DAE4-EE960E5BCB38}"/>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2B9BD21F-D040-B9D2-7A97-7C9C3BB9327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Error handling</a:t>
            </a:r>
          </a:p>
        </p:txBody>
      </p:sp>
      <p:sp>
        <p:nvSpPr>
          <p:cNvPr id="5" name="Segnaposto testo 2">
            <a:extLst>
              <a:ext uri="{FF2B5EF4-FFF2-40B4-BE49-F238E27FC236}">
                <a16:creationId xmlns:a16="http://schemas.microsoft.com/office/drawing/2014/main" id="{827DF939-F454-218F-3362-C20953A5A35A}"/>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Mistral AI API system errors</a:t>
            </a:r>
          </a:p>
        </p:txBody>
      </p:sp>
      <p:pic>
        <p:nvPicPr>
          <p:cNvPr id="6" name="Picture 5" descr="A screen shot of a computer&#10;&#10;AI-generated content may be incorrect.">
            <a:extLst>
              <a:ext uri="{FF2B5EF4-FFF2-40B4-BE49-F238E27FC236}">
                <a16:creationId xmlns:a16="http://schemas.microsoft.com/office/drawing/2014/main" id="{188D5314-2DB5-16D0-5F22-09B1A366D8A5}"/>
              </a:ext>
            </a:extLst>
          </p:cNvPr>
          <p:cNvPicPr>
            <a:picLocks noChangeAspect="1"/>
          </p:cNvPicPr>
          <p:nvPr/>
        </p:nvPicPr>
        <p:blipFill>
          <a:blip r:embed="rId3"/>
          <a:stretch>
            <a:fillRect/>
          </a:stretch>
        </p:blipFill>
        <p:spPr>
          <a:xfrm>
            <a:off x="6469654" y="2307504"/>
            <a:ext cx="5294929" cy="2242991"/>
          </a:xfrm>
          <a:prstGeom prst="rect">
            <a:avLst/>
          </a:prstGeom>
        </p:spPr>
      </p:pic>
      <p:sp>
        <p:nvSpPr>
          <p:cNvPr id="4" name="CasellaDiTesto 6">
            <a:extLst>
              <a:ext uri="{FF2B5EF4-FFF2-40B4-BE49-F238E27FC236}">
                <a16:creationId xmlns:a16="http://schemas.microsoft.com/office/drawing/2014/main" id="{AB6B2C86-6F08-1D49-EB3A-3BB3532417D0}"/>
              </a:ext>
            </a:extLst>
          </p:cNvPr>
          <p:cNvSpPr txBox="1"/>
          <p:nvPr/>
        </p:nvSpPr>
        <p:spPr>
          <a:xfrm>
            <a:off x="427417" y="1779687"/>
            <a:ext cx="5668583" cy="1815882"/>
          </a:xfrm>
          <a:prstGeom prst="rect">
            <a:avLst/>
          </a:prstGeom>
          <a:noFill/>
        </p:spPr>
        <p:txBody>
          <a:bodyPr wrap="square" numCol="1" spcCol="216000" rtlCol="0">
            <a:spAutoFit/>
          </a:bodyPr>
          <a:lstStyle/>
          <a:p>
            <a:r>
              <a:rPr lang="en-US" sz="1600" noProof="1"/>
              <a:t>In place when calling the LLM to generate SQL queries. Handles</a:t>
            </a:r>
            <a:r>
              <a:rPr lang="en-US" sz="1600" b="1" noProof="1"/>
              <a:t> </a:t>
            </a:r>
            <a:r>
              <a:rPr lang="en-US" sz="1600" noProof="1"/>
              <a:t>infrastructure/service-level problems where the exact same request might succeed if retried, e.g.:</a:t>
            </a:r>
            <a:endParaRPr lang="en-US" sz="1600" b="1" noProof="1"/>
          </a:p>
          <a:p>
            <a:pPr marL="285750" indent="-285750">
              <a:buFont typeface="Arial" panose="020B0604020202020204" pitchFamily="34" charset="0"/>
              <a:buChar char="•"/>
            </a:pPr>
            <a:r>
              <a:rPr lang="en-US" sz="1600" noProof="1"/>
              <a:t>Rate limiting errors (429 status codes for MistralAI)</a:t>
            </a:r>
          </a:p>
          <a:p>
            <a:pPr marL="285750" indent="-285750">
              <a:buFont typeface="Arial" panose="020B0604020202020204" pitchFamily="34" charset="0"/>
              <a:buChar char="•"/>
            </a:pPr>
            <a:r>
              <a:rPr lang="en-US" sz="1600" noProof="1"/>
              <a:t>API capacity exceeded errors</a:t>
            </a:r>
          </a:p>
          <a:p>
            <a:pPr marL="285750" indent="-285750">
              <a:buFont typeface="Arial" panose="020B0604020202020204" pitchFamily="34" charset="0"/>
              <a:buChar char="•"/>
            </a:pPr>
            <a:r>
              <a:rPr lang="en-US" sz="1600" noProof="1"/>
              <a:t>Network connectivity issues</a:t>
            </a:r>
          </a:p>
          <a:p>
            <a:pPr marL="285750" indent="-285750">
              <a:buFont typeface="Arial" panose="020B0604020202020204" pitchFamily="34" charset="0"/>
              <a:buChar char="•"/>
            </a:pPr>
            <a:r>
              <a:rPr lang="en-US" sz="1600" noProof="1"/>
              <a:t>Temporary service outages</a:t>
            </a:r>
          </a:p>
        </p:txBody>
      </p:sp>
    </p:spTree>
    <p:extLst>
      <p:ext uri="{BB962C8B-B14F-4D97-AF65-F5344CB8AC3E}">
        <p14:creationId xmlns:p14="http://schemas.microsoft.com/office/powerpoint/2010/main" val="3999419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EA5B6-F5BC-E34A-E775-2D13F88711AB}"/>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4B7B68C-74AC-D02C-37B2-0E213749EF01}"/>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ptos" panose="020B00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0" name="TextBox 13">
            <a:extLst>
              <a:ext uri="{FF2B5EF4-FFF2-40B4-BE49-F238E27FC236}">
                <a16:creationId xmlns:a16="http://schemas.microsoft.com/office/drawing/2014/main" id="{F518162C-E9F1-0AF2-C832-6233F973E85E}"/>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1">
                <a:ln>
                  <a:noFill/>
                </a:ln>
                <a:solidFill>
                  <a:srgbClr val="205DA6"/>
                </a:solidFill>
                <a:effectLst/>
                <a:uLnTx/>
                <a:uFillTx/>
                <a:latin typeface="+mj-lt"/>
                <a:ea typeface="+mn-ea"/>
                <a:cs typeface="Arial" panose="020B0604020202020204" pitchFamily="34" charset="0"/>
              </a:rPr>
              <a:t>Project Motivation</a:t>
            </a:r>
          </a:p>
        </p:txBody>
      </p:sp>
      <p:grpSp>
        <p:nvGrpSpPr>
          <p:cNvPr id="4" name="Gruppo 79">
            <a:extLst>
              <a:ext uri="{FF2B5EF4-FFF2-40B4-BE49-F238E27FC236}">
                <a16:creationId xmlns:a16="http://schemas.microsoft.com/office/drawing/2014/main" id="{A477F96B-F2EE-22E8-1B36-47275D2FB37C}"/>
              </a:ext>
            </a:extLst>
          </p:cNvPr>
          <p:cNvGrpSpPr/>
          <p:nvPr/>
        </p:nvGrpSpPr>
        <p:grpSpPr>
          <a:xfrm>
            <a:off x="515938" y="1772687"/>
            <a:ext cx="3600000" cy="2052000"/>
            <a:chOff x="515938" y="1669655"/>
            <a:chExt cx="3600000" cy="2052000"/>
          </a:xfrm>
          <a:effectLst>
            <a:outerShdw blurRad="50800" dist="38100" dir="2700000" algn="tl" rotWithShape="0">
              <a:prstClr val="black">
                <a:alpha val="40000"/>
              </a:prstClr>
            </a:outerShdw>
          </a:effectLst>
        </p:grpSpPr>
        <p:sp>
          <p:nvSpPr>
            <p:cNvPr id="8" name="Rettangolo 5">
              <a:extLst>
                <a:ext uri="{FF2B5EF4-FFF2-40B4-BE49-F238E27FC236}">
                  <a16:creationId xmlns:a16="http://schemas.microsoft.com/office/drawing/2014/main" id="{E9F5CB4B-8C7E-4CD7-2010-612C0E80A803}"/>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9" name="Segnaposto testo 42">
              <a:extLst>
                <a:ext uri="{FF2B5EF4-FFF2-40B4-BE49-F238E27FC236}">
                  <a16:creationId xmlns:a16="http://schemas.microsoft.com/office/drawing/2014/main" id="{63CF121E-2F4D-4957-C8D1-04BCBF40C838}"/>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COMPLEXITY</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sz="1600" i="1" noProof="1">
                  <a:solidFill>
                    <a:srgbClr val="FFFFFF"/>
                  </a:solidFill>
                  <a:latin typeface="Aptos" panose="020B0004020202020204" pitchFamily="34" charset="0"/>
                </a:rPr>
                <a:t>RNA-seq analyses generate </a:t>
              </a:r>
              <a:r>
                <a:rPr lang="en-US" sz="1600" b="1" i="1" noProof="1">
                  <a:solidFill>
                    <a:srgbClr val="FFFFFF"/>
                  </a:solidFill>
                  <a:latin typeface="Aptos" panose="020B0004020202020204" pitchFamily="34" charset="0"/>
                </a:rPr>
                <a:t>multiple</a:t>
              </a:r>
              <a:r>
                <a:rPr lang="en-US" sz="1600" i="1" noProof="1">
                  <a:solidFill>
                    <a:srgbClr val="FFFFFF"/>
                  </a:solidFill>
                  <a:latin typeface="Aptos" panose="020B0004020202020204" pitchFamily="34" charset="0"/>
                </a:rPr>
                <a:t> </a:t>
              </a:r>
              <a:r>
                <a:rPr lang="en-US" sz="1600" b="1" i="1" noProof="1">
                  <a:solidFill>
                    <a:srgbClr val="FFFFFF"/>
                  </a:solidFill>
                  <a:latin typeface="Aptos" panose="020B0004020202020204" pitchFamily="34" charset="0"/>
                </a:rPr>
                <a:t>data types </a:t>
              </a:r>
              <a:r>
                <a:rPr lang="en-US" sz="1600" i="1" noProof="1">
                  <a:solidFill>
                    <a:srgbClr val="FFFFFF"/>
                  </a:solidFill>
                  <a:latin typeface="Aptos" panose="020B0004020202020204" pitchFamily="34" charset="0"/>
                </a:rPr>
                <a:t>for multiple comparisons within multiple sample subsets</a:t>
              </a:r>
            </a:p>
          </p:txBody>
        </p:sp>
      </p:grpSp>
      <p:grpSp>
        <p:nvGrpSpPr>
          <p:cNvPr id="11" name="Gruppo 80">
            <a:extLst>
              <a:ext uri="{FF2B5EF4-FFF2-40B4-BE49-F238E27FC236}">
                <a16:creationId xmlns:a16="http://schemas.microsoft.com/office/drawing/2014/main" id="{B792E6AB-8FA5-456A-46D7-DE3BEAE79D83}"/>
              </a:ext>
            </a:extLst>
          </p:cNvPr>
          <p:cNvGrpSpPr/>
          <p:nvPr/>
        </p:nvGrpSpPr>
        <p:grpSpPr>
          <a:xfrm>
            <a:off x="4200831" y="1772687"/>
            <a:ext cx="3600000" cy="2052000"/>
            <a:chOff x="515938" y="1669655"/>
            <a:chExt cx="3600000" cy="2052000"/>
          </a:xfrm>
          <a:effectLst>
            <a:outerShdw blurRad="50800" dist="38100" dir="2700000" algn="tl" rotWithShape="0">
              <a:prstClr val="black">
                <a:alpha val="40000"/>
              </a:prstClr>
            </a:outerShdw>
          </a:effectLst>
        </p:grpSpPr>
        <p:sp>
          <p:nvSpPr>
            <p:cNvPr id="12" name="Rettangolo 81">
              <a:extLst>
                <a:ext uri="{FF2B5EF4-FFF2-40B4-BE49-F238E27FC236}">
                  <a16:creationId xmlns:a16="http://schemas.microsoft.com/office/drawing/2014/main" id="{64441858-E433-F823-709D-0CC8EB4434C1}"/>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3" name="Segnaposto testo 42">
              <a:extLst>
                <a:ext uri="{FF2B5EF4-FFF2-40B4-BE49-F238E27FC236}">
                  <a16:creationId xmlns:a16="http://schemas.microsoft.com/office/drawing/2014/main" id="{8B7C49CF-EB8A-C14F-CCC4-70D311AE515C}"/>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2. TIME</a:t>
              </a:r>
            </a:p>
            <a:p>
              <a:pPr marL="0" marR="0" lvl="0" indent="0" algn="l" defTabSz="914400" rtl="0" eaLnBrk="1" fontAlgn="auto" latinLnBrk="0" hangingPunct="1">
                <a:lnSpc>
                  <a:spcPct val="100000"/>
                </a:lnSpc>
                <a:spcBef>
                  <a:spcPts val="4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Manual result interpretation requires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significant</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analyst</a:t>
              </a:r>
              <a:r>
                <a:rPr lang="en-US" sz="1600" i="1" noProof="1">
                  <a:solidFill>
                    <a:srgbClr val="FFFFFF"/>
                  </a:solidFill>
                  <a:latin typeface="Aptos" panose="020B0004020202020204" pitchFamily="34" charset="0"/>
                </a:rPr>
                <a:t> </a:t>
              </a:r>
              <a:r>
                <a:rPr lang="en-US" sz="1600" b="1" i="1" noProof="1">
                  <a:solidFill>
                    <a:srgbClr val="FFFFFF"/>
                  </a:solidFill>
                  <a:latin typeface="Aptos" panose="020B0004020202020204" pitchFamily="34" charset="0"/>
                </a:rPr>
                <a:t>time</a:t>
              </a:r>
              <a:r>
                <a:rPr lang="en-US" sz="1600" i="1" noProof="1">
                  <a:solidFill>
                    <a:srgbClr val="FFFFFF"/>
                  </a:solidFill>
                  <a:latin typeface="Aptos" panose="020B0004020202020204" pitchFamily="34" charset="0"/>
                </a:rPr>
                <a:t> and perhaps </a:t>
              </a:r>
              <a:r>
                <a:rPr lang="en-US" sz="1600" b="1" i="1" noProof="1">
                  <a:solidFill>
                    <a:srgbClr val="FFFFFF"/>
                  </a:solidFill>
                  <a:latin typeface="Aptos" panose="020B0004020202020204" pitchFamily="34" charset="0"/>
                </a:rPr>
                <a:t>support</a:t>
              </a:r>
              <a:endParaRPr kumimoji="0" lang="en-US" sz="1600" b="1" i="1" u="none" strike="noStrike" kern="1200" cap="none" spc="0" normalizeH="0" baseline="0" noProof="1">
                <a:ln>
                  <a:noFill/>
                </a:ln>
                <a:solidFill>
                  <a:srgbClr val="FFFFFF"/>
                </a:solidFill>
                <a:effectLst/>
                <a:uLnTx/>
                <a:uFillTx/>
                <a:latin typeface="Aptos" panose="020B0004020202020204" pitchFamily="34" charset="0"/>
              </a:endParaRPr>
            </a:p>
          </p:txBody>
        </p:sp>
      </p:grpSp>
      <p:grpSp>
        <p:nvGrpSpPr>
          <p:cNvPr id="14" name="Gruppo 83">
            <a:extLst>
              <a:ext uri="{FF2B5EF4-FFF2-40B4-BE49-F238E27FC236}">
                <a16:creationId xmlns:a16="http://schemas.microsoft.com/office/drawing/2014/main" id="{436408E8-257E-0774-DABF-9A5B3F10E2BB}"/>
              </a:ext>
            </a:extLst>
          </p:cNvPr>
          <p:cNvGrpSpPr/>
          <p:nvPr/>
        </p:nvGrpSpPr>
        <p:grpSpPr>
          <a:xfrm>
            <a:off x="8076797" y="1772686"/>
            <a:ext cx="3600000" cy="4173553"/>
            <a:chOff x="515938" y="1669655"/>
            <a:chExt cx="3600000" cy="2052000"/>
          </a:xfrm>
          <a:effectLst>
            <a:outerShdw blurRad="50800" dist="38100" dir="2700000" algn="tl" rotWithShape="0">
              <a:prstClr val="black">
                <a:alpha val="40000"/>
              </a:prstClr>
            </a:outerShdw>
          </a:effectLst>
        </p:grpSpPr>
        <p:sp>
          <p:nvSpPr>
            <p:cNvPr id="15" name="Rettangolo 84">
              <a:extLst>
                <a:ext uri="{FF2B5EF4-FFF2-40B4-BE49-F238E27FC236}">
                  <a16:creationId xmlns:a16="http://schemas.microsoft.com/office/drawing/2014/main" id="{31741809-AD55-C013-EE1C-1D6A9F824A34}"/>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6" name="Segnaposto testo 42">
              <a:extLst>
                <a:ext uri="{FF2B5EF4-FFF2-40B4-BE49-F238E27FC236}">
                  <a16:creationId xmlns:a16="http://schemas.microsoft.com/office/drawing/2014/main" id="{30C75A31-C2B9-5E51-FAE4-EC4AA4F68B27}"/>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OMICS-QUERY…</a:t>
              </a:r>
            </a:p>
            <a:p>
              <a:pPr marL="285750" marR="0" lvl="0" indent="-285750" algn="l" defTabSz="914400" rtl="0" eaLnBrk="1" fontAlgn="auto" latinLnBrk="0" hangingPunct="1">
                <a:lnSpc>
                  <a:spcPct val="100000"/>
                </a:lnSpc>
                <a:spcBef>
                  <a:spcPts val="400"/>
                </a:spcBef>
                <a:spcAft>
                  <a:spcPts val="0"/>
                </a:spcAft>
                <a:buClr>
                  <a:srgbClr val="A1C036"/>
                </a:buClr>
                <a:buSzTx/>
                <a:buFont typeface="Wingdings" pitchFamily="2" charset="2"/>
                <a:buChar char="ü"/>
                <a:tabLst/>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Interprets results through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natural language</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queries</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Generates appropriate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visualizations</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automatically</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Provides scientifically accurate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explanations</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of methods </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Reduces manual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support burden</a:t>
              </a:r>
            </a:p>
            <a:p>
              <a:pPr marL="285750" indent="-285750">
                <a:lnSpc>
                  <a:spcPct val="100000"/>
                </a:lnSpc>
                <a:spcBef>
                  <a:spcPts val="400"/>
                </a:spcBef>
                <a:buClr>
                  <a:srgbClr val="A1C036"/>
                </a:buClr>
                <a:buFont typeface="Wingdings" pitchFamily="2" charset="2"/>
                <a:buChar char="ü"/>
                <a:defRPr/>
              </a:pPr>
              <a:r>
                <a:rPr lang="en-US" sz="1600" noProof="1">
                  <a:solidFill>
                    <a:srgbClr val="FFFFFF"/>
                  </a:solidFill>
                  <a:latin typeface="Aptos" panose="020B0004020202020204" pitchFamily="34" charset="0"/>
                </a:rPr>
                <a:t>Improves </a:t>
              </a:r>
              <a:r>
                <a:rPr lang="en-US" sz="1600" b="1" noProof="1">
                  <a:solidFill>
                    <a:srgbClr val="FFFFFF"/>
                  </a:solidFill>
                  <a:latin typeface="Aptos" panose="020B0004020202020204" pitchFamily="34" charset="0"/>
                </a:rPr>
                <a:t>client experience</a:t>
              </a:r>
              <a:endParaRPr kumimoji="0" lang="en-US" sz="1600" b="1" i="0" u="none" strike="noStrike" kern="1200" cap="none" spc="0" normalizeH="0" baseline="0" noProof="1">
                <a:ln>
                  <a:noFill/>
                </a:ln>
                <a:solidFill>
                  <a:srgbClr val="FFFFFF"/>
                </a:solidFill>
                <a:effectLst/>
                <a:uLnTx/>
                <a:uFillTx/>
                <a:latin typeface="Aptos" panose="020B0004020202020204" pitchFamily="34" charset="0"/>
              </a:endParaRPr>
            </a:p>
            <a:p>
              <a:pPr marL="285750" indent="-285750">
                <a:lnSpc>
                  <a:spcPct val="100000"/>
                </a:lnSpc>
                <a:spcBef>
                  <a:spcPts val="400"/>
                </a:spcBef>
                <a:buClr>
                  <a:srgbClr val="A1C036"/>
                </a:buClr>
                <a:buFont typeface="Wingdings" pitchFamily="2" charset="2"/>
                <a:buChar char="ü"/>
                <a:defRPr/>
              </a:pPr>
              <a:r>
                <a:rPr lang="en-US" sz="1600" noProof="1">
                  <a:solidFill>
                    <a:srgbClr val="FFFFFF"/>
                  </a:solidFill>
                  <a:latin typeface="Aptos" panose="020B0004020202020204" pitchFamily="34" charset="0"/>
                </a:rPr>
                <a:t>Suggests areas </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for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improvement</a:t>
              </a:r>
            </a:p>
          </p:txBody>
        </p:sp>
      </p:grpSp>
      <p:grpSp>
        <p:nvGrpSpPr>
          <p:cNvPr id="17" name="Gruppo 86">
            <a:extLst>
              <a:ext uri="{FF2B5EF4-FFF2-40B4-BE49-F238E27FC236}">
                <a16:creationId xmlns:a16="http://schemas.microsoft.com/office/drawing/2014/main" id="{EEA99498-A265-16F3-62DC-F782F9FDD215}"/>
              </a:ext>
            </a:extLst>
          </p:cNvPr>
          <p:cNvGrpSpPr/>
          <p:nvPr/>
        </p:nvGrpSpPr>
        <p:grpSpPr>
          <a:xfrm>
            <a:off x="515938" y="3894240"/>
            <a:ext cx="3600000" cy="2052000"/>
            <a:chOff x="515938" y="1669655"/>
            <a:chExt cx="3600000" cy="2052000"/>
          </a:xfrm>
          <a:effectLst>
            <a:outerShdw blurRad="50800" dist="38100" dir="2700000" algn="tl" rotWithShape="0">
              <a:prstClr val="black">
                <a:alpha val="40000"/>
              </a:prstClr>
            </a:outerShdw>
          </a:effectLst>
        </p:grpSpPr>
        <p:sp>
          <p:nvSpPr>
            <p:cNvPr id="18" name="Rettangolo 87">
              <a:extLst>
                <a:ext uri="{FF2B5EF4-FFF2-40B4-BE49-F238E27FC236}">
                  <a16:creationId xmlns:a16="http://schemas.microsoft.com/office/drawing/2014/main" id="{2E60359F-B47E-5483-2BF3-5B8AC1CFE0A8}"/>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9" name="Segnaposto testo 42">
              <a:extLst>
                <a:ext uri="{FF2B5EF4-FFF2-40B4-BE49-F238E27FC236}">
                  <a16:creationId xmlns:a16="http://schemas.microsoft.com/office/drawing/2014/main" id="{7DCCF903-E5DC-798D-F00C-98BE68BBFB01}"/>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3. EXPERTISE</a:t>
              </a:r>
            </a:p>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Researchers may lack the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data skills </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required to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access</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and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extrapolate</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all that the results have to offer</a:t>
              </a:r>
            </a:p>
          </p:txBody>
        </p:sp>
      </p:grpSp>
      <p:grpSp>
        <p:nvGrpSpPr>
          <p:cNvPr id="20" name="Gruppo 89">
            <a:extLst>
              <a:ext uri="{FF2B5EF4-FFF2-40B4-BE49-F238E27FC236}">
                <a16:creationId xmlns:a16="http://schemas.microsoft.com/office/drawing/2014/main" id="{A28D30F5-1CBF-51D7-A7F0-34B725B3B2F2}"/>
              </a:ext>
            </a:extLst>
          </p:cNvPr>
          <p:cNvGrpSpPr/>
          <p:nvPr/>
        </p:nvGrpSpPr>
        <p:grpSpPr>
          <a:xfrm>
            <a:off x="4200831" y="3894240"/>
            <a:ext cx="3600000" cy="2052000"/>
            <a:chOff x="515938" y="1669655"/>
            <a:chExt cx="3600000" cy="2052000"/>
          </a:xfrm>
          <a:effectLst>
            <a:outerShdw blurRad="50800" dist="38100" dir="2700000" algn="tl" rotWithShape="0">
              <a:prstClr val="black">
                <a:alpha val="40000"/>
              </a:prstClr>
            </a:outerShdw>
          </a:effectLst>
        </p:grpSpPr>
        <p:sp>
          <p:nvSpPr>
            <p:cNvPr id="21" name="Rettangolo 90">
              <a:extLst>
                <a:ext uri="{FF2B5EF4-FFF2-40B4-BE49-F238E27FC236}">
                  <a16:creationId xmlns:a16="http://schemas.microsoft.com/office/drawing/2014/main" id="{F3FA61E2-8C34-D6F4-ED7E-F187DD0D1279}"/>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22" name="Segnaposto testo 42">
              <a:extLst>
                <a:ext uri="{FF2B5EF4-FFF2-40B4-BE49-F238E27FC236}">
                  <a16:creationId xmlns:a16="http://schemas.microsoft.com/office/drawing/2014/main" id="{B081D43E-080F-2F66-CF6B-A133065A2FBD}"/>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4. SCALABILITY</a:t>
              </a:r>
            </a:p>
            <a:p>
              <a:pPr marL="0" marR="0" lvl="0" indent="0" algn="l" defTabSz="914400" rtl="0" eaLnBrk="1" fontAlgn="auto" latinLnBrk="0" hangingPunct="1">
                <a:lnSpc>
                  <a:spcPct val="100000"/>
                </a:lnSpc>
                <a:spcBef>
                  <a:spcPts val="4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Growing client base requires more independent result interpretation and less support</a:t>
              </a:r>
            </a:p>
          </p:txBody>
        </p:sp>
      </p:grpSp>
      <p:sp>
        <p:nvSpPr>
          <p:cNvPr id="3" name="Triangle 2">
            <a:extLst>
              <a:ext uri="{FF2B5EF4-FFF2-40B4-BE49-F238E27FC236}">
                <a16:creationId xmlns:a16="http://schemas.microsoft.com/office/drawing/2014/main" id="{E386E12C-D278-A8B9-0BF8-5DF14CFA0BF1}"/>
              </a:ext>
            </a:extLst>
          </p:cNvPr>
          <p:cNvSpPr/>
          <p:nvPr/>
        </p:nvSpPr>
        <p:spPr>
          <a:xfrm rot="5400000">
            <a:off x="5853648" y="3762616"/>
            <a:ext cx="4173553" cy="193693"/>
          </a:xfrm>
          <a:prstGeom prst="triangle">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latin typeface="Aptos" panose="020B0004020202020204" pitchFamily="34" charset="0"/>
            </a:endParaRPr>
          </a:p>
        </p:txBody>
      </p:sp>
      <p:sp>
        <p:nvSpPr>
          <p:cNvPr id="5" name="Segnaposto testo 2">
            <a:extLst>
              <a:ext uri="{FF2B5EF4-FFF2-40B4-BE49-F238E27FC236}">
                <a16:creationId xmlns:a16="http://schemas.microsoft.com/office/drawing/2014/main" id="{AA4DBAE6-43B4-A8DC-80E1-BA884EF04154}"/>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Challenges and Solution</a:t>
            </a:r>
          </a:p>
        </p:txBody>
      </p:sp>
    </p:spTree>
    <p:extLst>
      <p:ext uri="{BB962C8B-B14F-4D97-AF65-F5344CB8AC3E}">
        <p14:creationId xmlns:p14="http://schemas.microsoft.com/office/powerpoint/2010/main" val="1128892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7A3BC-81D3-44D6-95B7-D74B4E9E8CB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5AE3C15-43B0-201F-211D-9904CDF4F1F8}"/>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93E8A9C-61B0-67C0-B478-B7695064FD20}"/>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User interface</a:t>
            </a:r>
          </a:p>
        </p:txBody>
      </p:sp>
      <p:sp>
        <p:nvSpPr>
          <p:cNvPr id="5" name="Segnaposto testo 2">
            <a:extLst>
              <a:ext uri="{FF2B5EF4-FFF2-40B4-BE49-F238E27FC236}">
                <a16:creationId xmlns:a16="http://schemas.microsoft.com/office/drawing/2014/main" id="{BF90CD9F-1BD6-B0D3-C63F-C2EB1F39135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A1C036"/>
              </a:buClr>
              <a:defRPr/>
            </a:pPr>
            <a:r>
              <a:rPr lang="en-US" b="1" noProof="1">
                <a:solidFill>
                  <a:srgbClr val="009DE0"/>
                </a:solidFill>
                <a:latin typeface="Aptos Display" panose="020B0004020202020204" pitchFamily="34" charset="0"/>
              </a:rPr>
              <a:t>Conversational chat interface</a:t>
            </a:r>
          </a:p>
        </p:txBody>
      </p:sp>
      <p:sp>
        <p:nvSpPr>
          <p:cNvPr id="4" name="CasellaDiTesto 6">
            <a:extLst>
              <a:ext uri="{FF2B5EF4-FFF2-40B4-BE49-F238E27FC236}">
                <a16:creationId xmlns:a16="http://schemas.microsoft.com/office/drawing/2014/main" id="{3C11B628-57C6-AD0E-6180-B8C9D73B27D0}"/>
              </a:ext>
            </a:extLst>
          </p:cNvPr>
          <p:cNvSpPr txBox="1"/>
          <p:nvPr/>
        </p:nvSpPr>
        <p:spPr>
          <a:xfrm>
            <a:off x="427417" y="1779687"/>
            <a:ext cx="6499476" cy="3754874"/>
          </a:xfrm>
          <a:prstGeom prst="rect">
            <a:avLst/>
          </a:prstGeom>
          <a:noFill/>
        </p:spPr>
        <p:txBody>
          <a:bodyPr wrap="square" numCol="1" spcCol="216000" rtlCol="0">
            <a:spAutoFit/>
          </a:bodyPr>
          <a:lstStyle/>
          <a:p>
            <a:r>
              <a:rPr lang="en-US" sz="1400" b="1" noProof="1"/>
              <a:t>A conversational chat interface was chosen because:</a:t>
            </a:r>
          </a:p>
          <a:p>
            <a:pPr marL="285750" indent="-285750">
              <a:buFont typeface="Arial" panose="020B0604020202020204" pitchFamily="34" charset="0"/>
              <a:buChar char="•"/>
            </a:pPr>
            <a:r>
              <a:rPr lang="en-US" sz="1400" noProof="1"/>
              <a:t>For an AI chatbot explaining results of a </a:t>
            </a:r>
            <a:r>
              <a:rPr lang="en-US" sz="1400" b="1" noProof="1"/>
              <a:t>complex pipeline </a:t>
            </a:r>
            <a:r>
              <a:rPr lang="en-US" sz="1400" noProof="1"/>
              <a:t>like nf-core/rnaseq, </a:t>
            </a:r>
            <a:r>
              <a:rPr lang="en-US" sz="1400" b="1" noProof="1"/>
              <a:t>context</a:t>
            </a:r>
            <a:r>
              <a:rPr lang="en-US" sz="1400" noProof="1"/>
              <a:t> and </a:t>
            </a:r>
            <a:r>
              <a:rPr lang="en-US" sz="1400" b="1" noProof="1"/>
              <a:t>follow-up </a:t>
            </a:r>
            <a:r>
              <a:rPr lang="en-US" sz="1400" noProof="1"/>
              <a:t>are crucial. </a:t>
            </a:r>
          </a:p>
          <a:p>
            <a:pPr marL="285750" indent="-285750">
              <a:buFont typeface="Arial" panose="020B0604020202020204" pitchFamily="34" charset="0"/>
              <a:buChar char="•"/>
            </a:pPr>
            <a:r>
              <a:rPr lang="en-US" sz="1400" noProof="1"/>
              <a:t>Researchers will:</a:t>
            </a:r>
          </a:p>
          <a:p>
            <a:pPr marL="742950" lvl="1" indent="-285750">
              <a:buFont typeface="Courier New" panose="02070309020205020404" pitchFamily="49" charset="0"/>
              <a:buChar char="o"/>
            </a:pPr>
            <a:r>
              <a:rPr lang="en-US" sz="1400" noProof="1"/>
              <a:t>Often not know exactly </a:t>
            </a:r>
            <a:r>
              <a:rPr lang="en-US" sz="1400" b="1" noProof="1"/>
              <a:t>how to phrase </a:t>
            </a:r>
            <a:r>
              <a:rPr lang="en-US" sz="1400" noProof="1"/>
              <a:t>things upfront.</a:t>
            </a:r>
          </a:p>
          <a:p>
            <a:pPr marL="742950" lvl="1" indent="-285750">
              <a:buFont typeface="Courier New" panose="02070309020205020404" pitchFamily="49" charset="0"/>
              <a:buChar char="o"/>
            </a:pPr>
            <a:r>
              <a:rPr lang="en-US" sz="1400" noProof="1"/>
              <a:t>Want to </a:t>
            </a:r>
            <a:r>
              <a:rPr lang="en-US" sz="1400" b="1" noProof="1"/>
              <a:t>refer back </a:t>
            </a:r>
            <a:r>
              <a:rPr lang="en-US" sz="1400" noProof="1"/>
              <a:t>to previous results.</a:t>
            </a:r>
          </a:p>
          <a:p>
            <a:pPr marL="742950" lvl="1" indent="-285750">
              <a:buFont typeface="Courier New" panose="02070309020205020404" pitchFamily="49" charset="0"/>
              <a:buChar char="o"/>
            </a:pPr>
            <a:r>
              <a:rPr lang="en-US" sz="1400" noProof="1"/>
              <a:t>Frequently ask a </a:t>
            </a:r>
            <a:r>
              <a:rPr lang="en-US" sz="1400" b="1" noProof="1"/>
              <a:t>series</a:t>
            </a:r>
            <a:r>
              <a:rPr lang="en-US" sz="1400" noProof="1"/>
              <a:t> of related questions (QC → Mapping → Gene Counts → DEGs).</a:t>
            </a:r>
          </a:p>
          <a:p>
            <a:pPr marL="742950" lvl="1" indent="-285750">
              <a:buFont typeface="Courier New" panose="02070309020205020404" pitchFamily="49" charset="0"/>
              <a:buChar char="o"/>
            </a:pPr>
            <a:endParaRPr lang="en-US" sz="1400" noProof="1"/>
          </a:p>
          <a:p>
            <a:r>
              <a:rPr lang="en-US" sz="1400" b="1" noProof="1"/>
              <a:t>Features:</a:t>
            </a:r>
          </a:p>
          <a:p>
            <a:pPr marL="285750" indent="-285750">
              <a:buFont typeface="Arial" panose="020B0604020202020204" pitchFamily="34" charset="0"/>
              <a:buChar char="•"/>
            </a:pPr>
            <a:r>
              <a:rPr lang="en-US" sz="1400" b="1" noProof="1"/>
              <a:t>Chat bubbles</a:t>
            </a:r>
            <a:r>
              <a:rPr lang="en-US" sz="1400" noProof="1"/>
              <a:t> for input/output.</a:t>
            </a:r>
          </a:p>
          <a:p>
            <a:pPr marL="285750" indent="-285750">
              <a:buFont typeface="Arial" panose="020B0604020202020204" pitchFamily="34" charset="0"/>
              <a:buChar char="•"/>
            </a:pPr>
            <a:r>
              <a:rPr lang="en-US" sz="1400" b="1" noProof="1"/>
              <a:t>Inline plots/images</a:t>
            </a:r>
            <a:r>
              <a:rPr lang="en-US" sz="1400" noProof="1"/>
              <a:t> rendered from handler functions (e.g., PCA, heatmaps).</a:t>
            </a:r>
          </a:p>
          <a:p>
            <a:pPr marL="285750" indent="-285750">
              <a:buFont typeface="Arial" panose="020B0604020202020204" pitchFamily="34" charset="0"/>
              <a:buChar char="•"/>
            </a:pPr>
            <a:r>
              <a:rPr lang="en-US" sz="1400" b="1" noProof="1"/>
              <a:t>Session note</a:t>
            </a:r>
            <a:r>
              <a:rPr lang="en-US" sz="1400" noProof="1"/>
              <a:t> (e.g., “This session is not saved and will reset if refreshed.”).</a:t>
            </a:r>
          </a:p>
          <a:p>
            <a:pPr marL="285750" indent="-285750">
              <a:buFont typeface="Arial" panose="020B0604020202020204" pitchFamily="34" charset="0"/>
              <a:buChar char="•"/>
            </a:pPr>
            <a:r>
              <a:rPr lang="en-US" sz="1400" b="1" noProof="1"/>
              <a:t>Optional: collapsible sections</a:t>
            </a:r>
            <a:r>
              <a:rPr lang="en-US" sz="1400" noProof="1"/>
              <a:t> in output for large results (e.g., DEG tables).</a:t>
            </a:r>
          </a:p>
          <a:p>
            <a:pPr marL="285750" indent="-285750">
              <a:buFont typeface="Arial" panose="020B0604020202020204" pitchFamily="34" charset="0"/>
              <a:buChar char="•"/>
            </a:pPr>
            <a:r>
              <a:rPr lang="en-US" sz="1400" b="1" noProof="1"/>
              <a:t>Scrollable and resizable area</a:t>
            </a:r>
            <a:r>
              <a:rPr lang="en-US" sz="1400" noProof="1"/>
              <a:t> to review chat history and allow clicking to re-execute queries.</a:t>
            </a:r>
          </a:p>
          <a:p>
            <a:pPr marL="285750" indent="-285750">
              <a:buFont typeface="Arial" panose="020B0604020202020204" pitchFamily="34" charset="0"/>
              <a:buChar char="•"/>
            </a:pPr>
            <a:r>
              <a:rPr lang="en-US" sz="1400" b="1" noProof="1"/>
              <a:t>Aptos font </a:t>
            </a:r>
            <a:r>
              <a:rPr lang="en-US" sz="1400" noProof="1"/>
              <a:t>to maintain consistency with Human Technopole tools</a:t>
            </a:r>
          </a:p>
        </p:txBody>
      </p:sp>
      <p:pic>
        <p:nvPicPr>
          <p:cNvPr id="6" name="Picture 5" descr="A screenshot of a computer&#10;&#10;AI-generated content may be incorrect.">
            <a:extLst>
              <a:ext uri="{FF2B5EF4-FFF2-40B4-BE49-F238E27FC236}">
                <a16:creationId xmlns:a16="http://schemas.microsoft.com/office/drawing/2014/main" id="{D331A223-E3F4-AF5F-FF09-40F4092BDBFD}"/>
              </a:ext>
            </a:extLst>
          </p:cNvPr>
          <p:cNvPicPr>
            <a:picLocks noChangeAspect="1"/>
          </p:cNvPicPr>
          <p:nvPr/>
        </p:nvPicPr>
        <p:blipFill>
          <a:blip r:embed="rId3"/>
          <a:stretch>
            <a:fillRect/>
          </a:stretch>
        </p:blipFill>
        <p:spPr>
          <a:xfrm>
            <a:off x="7157278" y="1315595"/>
            <a:ext cx="4615656" cy="4950801"/>
          </a:xfrm>
          <a:prstGeom prst="rect">
            <a:avLst/>
          </a:prstGeom>
        </p:spPr>
      </p:pic>
    </p:spTree>
    <p:extLst>
      <p:ext uri="{BB962C8B-B14F-4D97-AF65-F5344CB8AC3E}">
        <p14:creationId xmlns:p14="http://schemas.microsoft.com/office/powerpoint/2010/main" val="2660688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345D-DCC1-08BB-27B2-C20E755FECC9}"/>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64E86A87-7595-F27A-304D-74BA7ABDEDEA}"/>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909BF934-4734-6731-10C0-6CF1CAF5E1CC}"/>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D99FCC9C-62BF-295F-200E-D9B79D22AC34}"/>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Deployment &amp; Client Integration</a:t>
            </a:r>
            <a:endPar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endParaRPr>
          </a:p>
        </p:txBody>
      </p:sp>
    </p:spTree>
    <p:extLst>
      <p:ext uri="{BB962C8B-B14F-4D97-AF65-F5344CB8AC3E}">
        <p14:creationId xmlns:p14="http://schemas.microsoft.com/office/powerpoint/2010/main" val="2113494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2D104-E6E7-38D7-687C-48CD67877ADD}"/>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9C494819-0FCF-A86D-F7C0-59A7BF8B287D}"/>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2" name="Titolo 1">
            <a:extLst>
              <a:ext uri="{FF2B5EF4-FFF2-40B4-BE49-F238E27FC236}">
                <a16:creationId xmlns:a16="http://schemas.microsoft.com/office/drawing/2014/main" id="{B7D27DA8-F3FC-8352-4785-87876393E91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Hello!</a:t>
            </a:r>
          </a:p>
        </p:txBody>
      </p:sp>
      <p:sp>
        <p:nvSpPr>
          <p:cNvPr id="3" name="Segnaposto testo 2">
            <a:extLst>
              <a:ext uri="{FF2B5EF4-FFF2-40B4-BE49-F238E27FC236}">
                <a16:creationId xmlns:a16="http://schemas.microsoft.com/office/drawing/2014/main" id="{1A7021F9-EEB0-1C9C-F09C-192DF64E2905}"/>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A1C036"/>
              </a:buClr>
              <a:defRPr/>
            </a:pPr>
            <a:r>
              <a:rPr lang="en-US" b="1" noProof="1">
                <a:solidFill>
                  <a:srgbClr val="009DE0"/>
                </a:solidFill>
                <a:latin typeface="Aptos Display" panose="020B0004020202020204" pitchFamily="34" charset="0"/>
              </a:rPr>
              <a:t>xxx</a:t>
            </a:r>
          </a:p>
        </p:txBody>
      </p:sp>
    </p:spTree>
    <p:extLst>
      <p:ext uri="{BB962C8B-B14F-4D97-AF65-F5344CB8AC3E}">
        <p14:creationId xmlns:p14="http://schemas.microsoft.com/office/powerpoint/2010/main" val="1361413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C4A27-27F3-0178-CFE3-416E00D63809}"/>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B5A6D32-C0F1-E7BC-2A2F-CCBB373D0C84}"/>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1F36874D-D817-8BF0-1848-1381DBC18AC0}"/>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Metadata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1" name="Segnaposto testo 24">
            <a:extLst>
              <a:ext uri="{FF2B5EF4-FFF2-40B4-BE49-F238E27FC236}">
                <a16:creationId xmlns:a16="http://schemas.microsoft.com/office/drawing/2014/main" id="{2185B491-9967-B0D0-80ED-3574CBF57492}"/>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rial"/>
                <a:cs typeface="Arial"/>
              </a:rPr>
              <a:t>Number of replicates</a:t>
            </a:r>
            <a:endParaRPr kumimoji="0" lang="en-US" sz="2000" b="1" i="0" u="none" strike="noStrike" kern="1200" cap="none" spc="0" normalizeH="0" baseline="0" noProof="1">
              <a:ln>
                <a:noFill/>
              </a:ln>
              <a:solidFill>
                <a:srgbClr val="0085CA"/>
              </a:solidFill>
              <a:effectLst/>
              <a:uLnTx/>
              <a:uFillTx/>
              <a:latin typeface="Arial" panose="020B0604020202020204" pitchFamily="34" charset="0"/>
              <a:ea typeface="+mn-ea"/>
              <a:cs typeface="Arial" panose="020B060402020202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D0ADA41E-CD6E-54C3-6220-8AA561ED5EDF}"/>
              </a:ext>
            </a:extLst>
          </p:cNvPr>
          <p:cNvPicPr>
            <a:picLocks noChangeAspect="1"/>
          </p:cNvPicPr>
          <p:nvPr/>
        </p:nvPicPr>
        <p:blipFill>
          <a:blip r:embed="rId2"/>
          <a:stretch>
            <a:fillRect/>
          </a:stretch>
        </p:blipFill>
        <p:spPr>
          <a:xfrm>
            <a:off x="1697878" y="1441839"/>
            <a:ext cx="4398122" cy="4717470"/>
          </a:xfrm>
          <a:prstGeom prst="rect">
            <a:avLst/>
          </a:prstGeom>
        </p:spPr>
      </p:pic>
      <p:pic>
        <p:nvPicPr>
          <p:cNvPr id="2" name="Picture 1">
            <a:extLst>
              <a:ext uri="{FF2B5EF4-FFF2-40B4-BE49-F238E27FC236}">
                <a16:creationId xmlns:a16="http://schemas.microsoft.com/office/drawing/2014/main" id="{C117FF9F-CA2D-10BE-C78A-079F7EEFE73F}"/>
              </a:ext>
            </a:extLst>
          </p:cNvPr>
          <p:cNvPicPr>
            <a:picLocks noChangeAspect="1"/>
          </p:cNvPicPr>
          <p:nvPr/>
        </p:nvPicPr>
        <p:blipFill>
          <a:blip r:embed="rId3"/>
          <a:srcRect/>
          <a:stretch/>
        </p:blipFill>
        <p:spPr>
          <a:xfrm>
            <a:off x="6096000" y="1445923"/>
            <a:ext cx="4199726" cy="4712578"/>
          </a:xfrm>
          <a:prstGeom prst="rect">
            <a:avLst/>
          </a:prstGeom>
        </p:spPr>
      </p:pic>
    </p:spTree>
    <p:extLst>
      <p:ext uri="{BB962C8B-B14F-4D97-AF65-F5344CB8AC3E}">
        <p14:creationId xmlns:p14="http://schemas.microsoft.com/office/powerpoint/2010/main" val="3664898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14E3-87D8-589A-D334-95DBF8969114}"/>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17BB8C19-2334-BCAE-ABB8-636C4A5E22C2}"/>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F970A223-3410-6FA5-871C-371D2558BF70}"/>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Metadata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1" name="Segnaposto testo 24">
            <a:extLst>
              <a:ext uri="{FF2B5EF4-FFF2-40B4-BE49-F238E27FC236}">
                <a16:creationId xmlns:a16="http://schemas.microsoft.com/office/drawing/2014/main" id="{40485997-C8B1-0B0B-B44D-3B682E56702F}"/>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rial"/>
                <a:cs typeface="Arial"/>
              </a:rPr>
              <a:t>Gene expression distribution</a:t>
            </a:r>
            <a:endParaRPr kumimoji="0" lang="en-US" sz="2000" b="1" i="0" u="none" strike="noStrike" kern="1200" cap="none" spc="0" normalizeH="0" baseline="0" noProof="1">
              <a:ln>
                <a:noFill/>
              </a:ln>
              <a:solidFill>
                <a:srgbClr val="0085CA"/>
              </a:solidFill>
              <a:effectLst/>
              <a:uLnTx/>
              <a:uFillTx/>
              <a:latin typeface="Arial" panose="020B0604020202020204" pitchFamily="34" charset="0"/>
              <a:ea typeface="+mn-ea"/>
              <a:cs typeface="Arial" panose="020B0604020202020204" pitchFamily="34" charset="0"/>
            </a:endParaRPr>
          </a:p>
        </p:txBody>
      </p:sp>
      <p:pic>
        <p:nvPicPr>
          <p:cNvPr id="4" name="Picture 3" descr="A screenshot of a chatbot&#10;&#10;AI-generated content may be incorrect.">
            <a:extLst>
              <a:ext uri="{FF2B5EF4-FFF2-40B4-BE49-F238E27FC236}">
                <a16:creationId xmlns:a16="http://schemas.microsoft.com/office/drawing/2014/main" id="{F2D68665-B6F0-3E5E-E7EA-132B41EFAC44}"/>
              </a:ext>
            </a:extLst>
          </p:cNvPr>
          <p:cNvPicPr>
            <a:picLocks noChangeAspect="1"/>
          </p:cNvPicPr>
          <p:nvPr/>
        </p:nvPicPr>
        <p:blipFill>
          <a:blip r:embed="rId2"/>
          <a:stretch>
            <a:fillRect/>
          </a:stretch>
        </p:blipFill>
        <p:spPr>
          <a:xfrm>
            <a:off x="4279655" y="1441839"/>
            <a:ext cx="3632690" cy="4888739"/>
          </a:xfrm>
          <a:prstGeom prst="rect">
            <a:avLst/>
          </a:prstGeom>
        </p:spPr>
      </p:pic>
      <p:sp>
        <p:nvSpPr>
          <p:cNvPr id="2" name="Rectangle 1">
            <a:extLst>
              <a:ext uri="{FF2B5EF4-FFF2-40B4-BE49-F238E27FC236}">
                <a16:creationId xmlns:a16="http://schemas.microsoft.com/office/drawing/2014/main" id="{F1014C81-0BA5-EDD2-A8C9-3B8D92DEC881}"/>
              </a:ext>
            </a:extLst>
          </p:cNvPr>
          <p:cNvSpPr/>
          <p:nvPr/>
        </p:nvSpPr>
        <p:spPr>
          <a:xfrm>
            <a:off x="8505537" y="2622550"/>
            <a:ext cx="2611718" cy="16129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noProof="1">
                <a:solidFill>
                  <a:schemeClr val="bg1"/>
                </a:solidFill>
              </a:rPr>
              <a:t>The normalization table is not in a format that can be queried by SQL. </a:t>
            </a:r>
          </a:p>
        </p:txBody>
      </p:sp>
    </p:spTree>
    <p:extLst>
      <p:ext uri="{BB962C8B-B14F-4D97-AF65-F5344CB8AC3E}">
        <p14:creationId xmlns:p14="http://schemas.microsoft.com/office/powerpoint/2010/main" val="2321714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71E07-FEB4-706E-EBCB-8B3603672A72}"/>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64C2C9E6-2718-91E2-239C-24D436A82A4C}"/>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3D86DC53-DCD8-683C-631F-F5A6E6472C21}"/>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Metadata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1" name="Segnaposto testo 24">
            <a:extLst>
              <a:ext uri="{FF2B5EF4-FFF2-40B4-BE49-F238E27FC236}">
                <a16:creationId xmlns:a16="http://schemas.microsoft.com/office/drawing/2014/main" id="{43FDE99C-2708-4D0B-88DD-831FCBD5A486}"/>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rial"/>
                <a:cs typeface="Arial"/>
              </a:rPr>
              <a:t>Metadata per condition</a:t>
            </a:r>
            <a:endParaRPr kumimoji="0" lang="en-US" sz="2000" b="1" i="0" u="none" strike="noStrike" kern="1200" cap="none" spc="0" normalizeH="0" baseline="0" noProof="1">
              <a:ln>
                <a:noFill/>
              </a:ln>
              <a:solidFill>
                <a:srgbClr val="0085CA"/>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91579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1060F-84C1-F8F3-11E9-0CC51BFB0989}"/>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0F81AA0F-AB92-99D4-6BBD-79BAD159FB1D}"/>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30C232B1-748C-D777-5BAB-BD9E8705AF17}"/>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Correlation Table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1" name="Segnaposto testo 24">
            <a:extLst>
              <a:ext uri="{FF2B5EF4-FFF2-40B4-BE49-F238E27FC236}">
                <a16:creationId xmlns:a16="http://schemas.microsoft.com/office/drawing/2014/main" id="{E885DDD8-2ECB-0B27-ADE2-91F63E45CA13}"/>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rial"/>
                <a:cs typeface="Arial"/>
              </a:rPr>
              <a:t>Outlier detection</a:t>
            </a:r>
            <a:endParaRPr kumimoji="0" lang="en-US" sz="2000" b="1" i="0" u="none" strike="noStrike" kern="1200" cap="none" spc="0" normalizeH="0" baseline="0" noProof="1">
              <a:ln>
                <a:noFill/>
              </a:ln>
              <a:solidFill>
                <a:srgbClr val="0085CA"/>
              </a:solidFill>
              <a:effectLst/>
              <a:uLnTx/>
              <a:uFillTx/>
              <a:latin typeface="Arial" panose="020B0604020202020204" pitchFamily="34" charset="0"/>
              <a:ea typeface="+mn-ea"/>
              <a:cs typeface="Arial" panose="020B0604020202020204" pitchFamily="34" charset="0"/>
            </a:endParaRPr>
          </a:p>
        </p:txBody>
      </p:sp>
      <p:pic>
        <p:nvPicPr>
          <p:cNvPr id="4" name="Picture 3" descr="A screenshot of a chatbot&#10;&#10;AI-generated content may be incorrect.">
            <a:extLst>
              <a:ext uri="{FF2B5EF4-FFF2-40B4-BE49-F238E27FC236}">
                <a16:creationId xmlns:a16="http://schemas.microsoft.com/office/drawing/2014/main" id="{BEC73DB3-7E41-768B-7389-29AF7338E492}"/>
              </a:ext>
            </a:extLst>
          </p:cNvPr>
          <p:cNvPicPr>
            <a:picLocks noChangeAspect="1"/>
          </p:cNvPicPr>
          <p:nvPr/>
        </p:nvPicPr>
        <p:blipFill>
          <a:blip r:embed="rId2"/>
          <a:stretch>
            <a:fillRect/>
          </a:stretch>
        </p:blipFill>
        <p:spPr>
          <a:xfrm>
            <a:off x="2032416" y="1503590"/>
            <a:ext cx="3692988" cy="4648890"/>
          </a:xfrm>
          <a:prstGeom prst="rect">
            <a:avLst/>
          </a:prstGeom>
          <a:effectLst>
            <a:outerShdw blurRad="50800" dist="38100" dir="2700000" algn="tl" rotWithShape="0">
              <a:prstClr val="black">
                <a:alpha val="40000"/>
              </a:prstClr>
            </a:outerShdw>
          </a:effectLst>
        </p:spPr>
      </p:pic>
      <p:pic>
        <p:nvPicPr>
          <p:cNvPr id="6" name="Picture 5" descr="A screenshot of a chatbot&#10;&#10;AI-generated content may be incorrect.">
            <a:extLst>
              <a:ext uri="{FF2B5EF4-FFF2-40B4-BE49-F238E27FC236}">
                <a16:creationId xmlns:a16="http://schemas.microsoft.com/office/drawing/2014/main" id="{579A95BD-45C8-72F3-27DA-08ABB3F2920D}"/>
              </a:ext>
            </a:extLst>
          </p:cNvPr>
          <p:cNvPicPr>
            <a:picLocks noChangeAspect="1"/>
          </p:cNvPicPr>
          <p:nvPr/>
        </p:nvPicPr>
        <p:blipFill>
          <a:blip r:embed="rId3"/>
          <a:stretch>
            <a:fillRect/>
          </a:stretch>
        </p:blipFill>
        <p:spPr>
          <a:xfrm>
            <a:off x="6425887" y="1497569"/>
            <a:ext cx="3692988" cy="4660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5061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40CB7-A58B-CB34-FB44-4DF6D8DE66DE}"/>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D2E64435-ECBA-0489-C1F2-3531B8479CA9}"/>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D9202A3D-ECEF-1342-EE69-A3C6FCF123AD}"/>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Count Matrix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pic>
        <p:nvPicPr>
          <p:cNvPr id="4" name="Picture 3" descr="A screenshot of a computer&#10;&#10;AI-generated content may be incorrect.">
            <a:extLst>
              <a:ext uri="{FF2B5EF4-FFF2-40B4-BE49-F238E27FC236}">
                <a16:creationId xmlns:a16="http://schemas.microsoft.com/office/drawing/2014/main" id="{7F6AEF96-48DA-A138-8957-973C19580FDC}"/>
              </a:ext>
            </a:extLst>
          </p:cNvPr>
          <p:cNvPicPr>
            <a:picLocks noChangeAspect="1"/>
          </p:cNvPicPr>
          <p:nvPr/>
        </p:nvPicPr>
        <p:blipFill>
          <a:blip r:embed="rId2"/>
          <a:stretch>
            <a:fillRect/>
          </a:stretch>
        </p:blipFill>
        <p:spPr>
          <a:xfrm>
            <a:off x="3675613" y="1435699"/>
            <a:ext cx="4638654" cy="4887856"/>
          </a:xfrm>
          <a:prstGeom prst="rect">
            <a:avLst/>
          </a:prstGeom>
          <a:effectLst>
            <a:outerShdw blurRad="50800" dist="38100" dir="2700000" algn="tl" rotWithShape="0">
              <a:prstClr val="black">
                <a:alpha val="40000"/>
              </a:prstClr>
            </a:outerShdw>
          </a:effectLst>
        </p:spPr>
      </p:pic>
      <p:sp>
        <p:nvSpPr>
          <p:cNvPr id="2" name="Segnaposto testo 24">
            <a:extLst>
              <a:ext uri="{FF2B5EF4-FFF2-40B4-BE49-F238E27FC236}">
                <a16:creationId xmlns:a16="http://schemas.microsoft.com/office/drawing/2014/main" id="{1B43CEAF-11C9-34C6-A221-FC4B7E4BCE2B}"/>
              </a:ext>
            </a:extLst>
          </p:cNvPr>
          <p:cNvSpPr txBox="1">
            <a:spLocks/>
          </p:cNvSpPr>
          <p:nvPr/>
        </p:nvSpPr>
        <p:spPr>
          <a:xfrm>
            <a:off x="416929" y="1117752"/>
            <a:ext cx="8776497"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Most Expressed Genes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Tree>
    <p:extLst>
      <p:ext uri="{BB962C8B-B14F-4D97-AF65-F5344CB8AC3E}">
        <p14:creationId xmlns:p14="http://schemas.microsoft.com/office/powerpoint/2010/main" val="869594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46BFA-5B52-11D3-6996-981D62CB9CEF}"/>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4011333E-7FBD-8F7E-6D07-0ACF0893380C}"/>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3048E681-5595-9AAE-75DD-0BEEE517CCC8}"/>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pic>
        <p:nvPicPr>
          <p:cNvPr id="5" name="Picture 4" descr="A screenshot of a computer&#10;&#10;AI-generated content may be incorrect.">
            <a:extLst>
              <a:ext uri="{FF2B5EF4-FFF2-40B4-BE49-F238E27FC236}">
                <a16:creationId xmlns:a16="http://schemas.microsoft.com/office/drawing/2014/main" id="{F13F9799-EACB-EEA6-1F29-7591F81B30F9}"/>
              </a:ext>
            </a:extLst>
          </p:cNvPr>
          <p:cNvPicPr>
            <a:picLocks noChangeAspect="1"/>
          </p:cNvPicPr>
          <p:nvPr/>
        </p:nvPicPr>
        <p:blipFill>
          <a:blip r:embed="rId2"/>
          <a:stretch>
            <a:fillRect/>
          </a:stretch>
        </p:blipFill>
        <p:spPr>
          <a:xfrm>
            <a:off x="3813941" y="1443706"/>
            <a:ext cx="4915418" cy="4997908"/>
          </a:xfrm>
          <a:prstGeom prst="rect">
            <a:avLst/>
          </a:prstGeom>
        </p:spPr>
      </p:pic>
      <p:sp>
        <p:nvSpPr>
          <p:cNvPr id="2" name="Segnaposto testo 24">
            <a:extLst>
              <a:ext uri="{FF2B5EF4-FFF2-40B4-BE49-F238E27FC236}">
                <a16:creationId xmlns:a16="http://schemas.microsoft.com/office/drawing/2014/main" id="{D230B6AF-EC04-1870-9579-D71AA3746E24}"/>
              </a:ext>
            </a:extLst>
          </p:cNvPr>
          <p:cNvSpPr txBox="1">
            <a:spLocks/>
          </p:cNvSpPr>
          <p:nvPr/>
        </p:nvSpPr>
        <p:spPr>
          <a:xfrm>
            <a:off x="416929" y="1117752"/>
            <a:ext cx="8776497"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Number of PCs to Retain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Tree>
    <p:extLst>
      <p:ext uri="{BB962C8B-B14F-4D97-AF65-F5344CB8AC3E}">
        <p14:creationId xmlns:p14="http://schemas.microsoft.com/office/powerpoint/2010/main" val="2500903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2FAD6-D3CB-0C08-EBCD-2A8E4E78AC75}"/>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91BBD7F7-BA32-C73D-B793-1A81005586C5}"/>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E830CECF-1EFC-A099-FDF5-43C4405774D4}"/>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pic>
        <p:nvPicPr>
          <p:cNvPr id="8" name="Picture 7" descr="A screenshot of a computer&#10;&#10;AI-generated content may be incorrect.">
            <a:extLst>
              <a:ext uri="{FF2B5EF4-FFF2-40B4-BE49-F238E27FC236}">
                <a16:creationId xmlns:a16="http://schemas.microsoft.com/office/drawing/2014/main" id="{7A2F2C98-BF87-ED83-D617-E90B4EE1BD34}"/>
              </a:ext>
            </a:extLst>
          </p:cNvPr>
          <p:cNvPicPr>
            <a:picLocks noChangeAspect="1"/>
          </p:cNvPicPr>
          <p:nvPr/>
        </p:nvPicPr>
        <p:blipFill>
          <a:blip r:embed="rId2"/>
          <a:stretch>
            <a:fillRect/>
          </a:stretch>
        </p:blipFill>
        <p:spPr>
          <a:xfrm>
            <a:off x="3030079" y="1640972"/>
            <a:ext cx="6131841" cy="4543401"/>
          </a:xfrm>
          <a:prstGeom prst="rect">
            <a:avLst/>
          </a:prstGeom>
          <a:effectLst>
            <a:outerShdw blurRad="50800" dist="38100" dir="2700000" algn="tl" rotWithShape="0">
              <a:prstClr val="black">
                <a:alpha val="40000"/>
              </a:prstClr>
            </a:outerShdw>
          </a:effectLst>
        </p:spPr>
      </p:pic>
      <p:sp>
        <p:nvSpPr>
          <p:cNvPr id="2" name="Segnaposto testo 24">
            <a:extLst>
              <a:ext uri="{FF2B5EF4-FFF2-40B4-BE49-F238E27FC236}">
                <a16:creationId xmlns:a16="http://schemas.microsoft.com/office/drawing/2014/main" id="{C7EE013A-4F25-0570-8541-C326E64EACF0}"/>
              </a:ext>
            </a:extLst>
          </p:cNvPr>
          <p:cNvSpPr txBox="1">
            <a:spLocks/>
          </p:cNvSpPr>
          <p:nvPr/>
        </p:nvSpPr>
        <p:spPr>
          <a:xfrm>
            <a:off x="416929" y="1117752"/>
            <a:ext cx="8776497"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Using PCA for feature selection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Tree>
    <p:extLst>
      <p:ext uri="{BB962C8B-B14F-4D97-AF65-F5344CB8AC3E}">
        <p14:creationId xmlns:p14="http://schemas.microsoft.com/office/powerpoint/2010/main" val="466264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452EE-9EF8-AD6B-5E0C-96711B4D3A58}"/>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4227FD58-CF3D-1C7E-9F84-EEDAE9877416}"/>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613801A4-756D-2247-380F-4E01FF53A9DC}"/>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DF48E1C7-4A3F-2A6A-5C7E-41ED56D90DF9}"/>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lvl="0" indent="-457200">
              <a:buFontTx/>
              <a:buAutoNum type="arabicPeriod"/>
              <a:defRPr/>
            </a:pPr>
            <a:r>
              <a:rPr lang="en-US" b="1" noProof="1">
                <a:solidFill>
                  <a:schemeClr val="accent6"/>
                </a:solidFill>
                <a:latin typeface="Aptos Display" panose="020B0004020202020204" pitchFamily="34" charset="0"/>
              </a:rPr>
              <a:t>Introduction to Large Language Models (LLMs)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Deployment &amp; Client Integration</a:t>
            </a:r>
            <a:endPar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endParaRPr>
          </a:p>
        </p:txBody>
      </p:sp>
    </p:spTree>
    <p:extLst>
      <p:ext uri="{BB962C8B-B14F-4D97-AF65-F5344CB8AC3E}">
        <p14:creationId xmlns:p14="http://schemas.microsoft.com/office/powerpoint/2010/main" val="2846992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C6B8-D589-3FE1-E944-5B5B83BDA78D}"/>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24740B92-A99C-3658-7E4E-ECE5F07EAFBD}"/>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18DE1CE1-CBC1-E8AC-0E67-5AE0F267E683}"/>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pic>
        <p:nvPicPr>
          <p:cNvPr id="11" name="Picture 10" descr="A screenshot of a computer&#10;&#10;AI-generated content may be incorrect.">
            <a:extLst>
              <a:ext uri="{FF2B5EF4-FFF2-40B4-BE49-F238E27FC236}">
                <a16:creationId xmlns:a16="http://schemas.microsoft.com/office/drawing/2014/main" id="{7CB23D24-E5D8-C056-F459-E83A46141B3D}"/>
              </a:ext>
            </a:extLst>
          </p:cNvPr>
          <p:cNvPicPr>
            <a:picLocks noChangeAspect="1"/>
          </p:cNvPicPr>
          <p:nvPr/>
        </p:nvPicPr>
        <p:blipFill>
          <a:blip r:embed="rId2"/>
          <a:stretch>
            <a:fillRect/>
          </a:stretch>
        </p:blipFill>
        <p:spPr>
          <a:xfrm>
            <a:off x="6463970" y="2004229"/>
            <a:ext cx="4478948" cy="3676958"/>
          </a:xfrm>
          <a:prstGeom prst="rect">
            <a:avLst/>
          </a:prstGeom>
          <a:effectLst>
            <a:outerShdw blurRad="50800" dist="38100" dir="2700000" algn="tl" rotWithShape="0">
              <a:prstClr val="black">
                <a:alpha val="40000"/>
              </a:prstClr>
            </a:outerShdw>
          </a:effectLst>
        </p:spPr>
      </p:pic>
      <p:grpSp>
        <p:nvGrpSpPr>
          <p:cNvPr id="2" name="Group 1">
            <a:extLst>
              <a:ext uri="{FF2B5EF4-FFF2-40B4-BE49-F238E27FC236}">
                <a16:creationId xmlns:a16="http://schemas.microsoft.com/office/drawing/2014/main" id="{029D453F-B6AA-BFA9-DDFD-E2D37BA6DC55}"/>
              </a:ext>
            </a:extLst>
          </p:cNvPr>
          <p:cNvGrpSpPr/>
          <p:nvPr/>
        </p:nvGrpSpPr>
        <p:grpSpPr>
          <a:xfrm>
            <a:off x="1490498" y="2023279"/>
            <a:ext cx="4696095" cy="3638858"/>
            <a:chOff x="1490498" y="2023279"/>
            <a:chExt cx="4696095" cy="3638858"/>
          </a:xfrm>
          <a:effectLst>
            <a:outerShdw blurRad="50800" dist="38100" dir="2700000" algn="tl" rotWithShape="0">
              <a:prstClr val="black">
                <a:alpha val="40000"/>
              </a:prstClr>
            </a:outerShdw>
          </a:effectLst>
        </p:grpSpPr>
        <p:pic>
          <p:nvPicPr>
            <p:cNvPr id="4" name="Picture 3" descr="A screenshot of a computer&#10;&#10;AI-generated content may be incorrect.">
              <a:extLst>
                <a:ext uri="{FF2B5EF4-FFF2-40B4-BE49-F238E27FC236}">
                  <a16:creationId xmlns:a16="http://schemas.microsoft.com/office/drawing/2014/main" id="{8A5E3EAE-547C-324B-5433-E1A15D178F38}"/>
                </a:ext>
              </a:extLst>
            </p:cNvPr>
            <p:cNvPicPr>
              <a:picLocks noChangeAspect="1"/>
            </p:cNvPicPr>
            <p:nvPr/>
          </p:nvPicPr>
          <p:blipFill>
            <a:blip r:embed="rId3"/>
            <a:stretch>
              <a:fillRect/>
            </a:stretch>
          </p:blipFill>
          <p:spPr>
            <a:xfrm>
              <a:off x="1490498" y="2023279"/>
              <a:ext cx="4696095" cy="3638858"/>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039890C6-A817-46E4-6F90-5E4D9868A25C}"/>
                </a:ext>
              </a:extLst>
            </p:cNvPr>
            <p:cNvPicPr>
              <a:picLocks noChangeAspect="1"/>
            </p:cNvPicPr>
            <p:nvPr/>
          </p:nvPicPr>
          <p:blipFill>
            <a:blip r:embed="rId4"/>
            <a:srcRect t="13097" r="2176" b="71730"/>
            <a:stretch>
              <a:fillRect/>
            </a:stretch>
          </p:blipFill>
          <p:spPr>
            <a:xfrm>
              <a:off x="1960052" y="2081459"/>
              <a:ext cx="3700084" cy="649705"/>
            </a:xfrm>
            <a:prstGeom prst="rect">
              <a:avLst/>
            </a:prstGeom>
          </p:spPr>
        </p:pic>
      </p:grpSp>
      <p:sp>
        <p:nvSpPr>
          <p:cNvPr id="5" name="Segnaposto testo 24">
            <a:extLst>
              <a:ext uri="{FF2B5EF4-FFF2-40B4-BE49-F238E27FC236}">
                <a16:creationId xmlns:a16="http://schemas.microsoft.com/office/drawing/2014/main" id="{555AA5E3-CB3B-222C-C2BA-4488B89D9C58}"/>
              </a:ext>
            </a:extLst>
          </p:cNvPr>
          <p:cNvSpPr txBox="1">
            <a:spLocks/>
          </p:cNvSpPr>
          <p:nvPr/>
        </p:nvSpPr>
        <p:spPr>
          <a:xfrm>
            <a:off x="416929" y="1117752"/>
            <a:ext cx="8776497"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Plot PC5 vs PC6 coloured by batch</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Tree>
    <p:extLst>
      <p:ext uri="{BB962C8B-B14F-4D97-AF65-F5344CB8AC3E}">
        <p14:creationId xmlns:p14="http://schemas.microsoft.com/office/powerpoint/2010/main" val="12469636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F39CB-3050-38C6-0A06-E6F6E6ECC35D}"/>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095BD6F7-8F01-6975-0117-382B8DBBD47A}"/>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1C4A356C-1916-7CC6-3528-ADDE7D3C85AA}"/>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pic>
        <p:nvPicPr>
          <p:cNvPr id="14" name="Picture 13" descr="A screenshot of a computer&#10;&#10;AI-generated content may be incorrect.">
            <a:extLst>
              <a:ext uri="{FF2B5EF4-FFF2-40B4-BE49-F238E27FC236}">
                <a16:creationId xmlns:a16="http://schemas.microsoft.com/office/drawing/2014/main" id="{E80E6471-64AC-2C03-50E9-208E0872024E}"/>
              </a:ext>
            </a:extLst>
          </p:cNvPr>
          <p:cNvPicPr>
            <a:picLocks noChangeAspect="1"/>
          </p:cNvPicPr>
          <p:nvPr/>
        </p:nvPicPr>
        <p:blipFill>
          <a:blip r:embed="rId2"/>
          <a:stretch>
            <a:fillRect/>
          </a:stretch>
        </p:blipFill>
        <p:spPr>
          <a:xfrm>
            <a:off x="1960053" y="1640972"/>
            <a:ext cx="3782387" cy="4281948"/>
          </a:xfrm>
          <a:prstGeom prst="rect">
            <a:avLst/>
          </a:prstGeom>
          <a:effectLst>
            <a:outerShdw blurRad="50800" dist="38100" dir="2700000" algn="tl" rotWithShape="0">
              <a:prstClr val="black">
                <a:alpha val="40000"/>
              </a:prstClr>
            </a:outerShdw>
          </a:effectLst>
        </p:spPr>
      </p:pic>
      <p:pic>
        <p:nvPicPr>
          <p:cNvPr id="16" name="Picture 15" descr="A screenshot of a computer&#10;&#10;AI-generated content may be incorrect.">
            <a:extLst>
              <a:ext uri="{FF2B5EF4-FFF2-40B4-BE49-F238E27FC236}">
                <a16:creationId xmlns:a16="http://schemas.microsoft.com/office/drawing/2014/main" id="{FB0608D9-6AED-FEB4-583C-E7497A3BF5FF}"/>
              </a:ext>
            </a:extLst>
          </p:cNvPr>
          <p:cNvPicPr>
            <a:picLocks noChangeAspect="1"/>
          </p:cNvPicPr>
          <p:nvPr/>
        </p:nvPicPr>
        <p:blipFill>
          <a:blip r:embed="rId3"/>
          <a:stretch>
            <a:fillRect/>
          </a:stretch>
        </p:blipFill>
        <p:spPr>
          <a:xfrm>
            <a:off x="6449561" y="1640973"/>
            <a:ext cx="3782387" cy="4281948"/>
          </a:xfrm>
          <a:prstGeom prst="rect">
            <a:avLst/>
          </a:prstGeom>
          <a:effectLst>
            <a:outerShdw blurRad="50800" dist="38100" dir="2700000" algn="tl" rotWithShape="0">
              <a:prstClr val="black">
                <a:alpha val="40000"/>
              </a:prstClr>
            </a:outerShdw>
          </a:effectLst>
        </p:spPr>
      </p:pic>
      <p:pic>
        <p:nvPicPr>
          <p:cNvPr id="17" name="Picture 16" descr="A screenshot of a computer&#10;&#10;AI-generated content may be incorrect.">
            <a:extLst>
              <a:ext uri="{FF2B5EF4-FFF2-40B4-BE49-F238E27FC236}">
                <a16:creationId xmlns:a16="http://schemas.microsoft.com/office/drawing/2014/main" id="{FA45C82E-3FD0-B026-1DA3-7728BE5DA99B}"/>
              </a:ext>
            </a:extLst>
          </p:cNvPr>
          <p:cNvPicPr>
            <a:picLocks noChangeAspect="1"/>
          </p:cNvPicPr>
          <p:nvPr/>
        </p:nvPicPr>
        <p:blipFill>
          <a:blip r:embed="rId4"/>
          <a:srcRect t="13097" b="71730"/>
          <a:stretch>
            <a:fillRect/>
          </a:stretch>
        </p:blipFill>
        <p:spPr>
          <a:xfrm>
            <a:off x="1960052" y="2081459"/>
            <a:ext cx="3782388" cy="649705"/>
          </a:xfrm>
          <a:prstGeom prst="rect">
            <a:avLst/>
          </a:prstGeom>
        </p:spPr>
      </p:pic>
      <p:sp>
        <p:nvSpPr>
          <p:cNvPr id="2" name="Segnaposto testo 24">
            <a:extLst>
              <a:ext uri="{FF2B5EF4-FFF2-40B4-BE49-F238E27FC236}">
                <a16:creationId xmlns:a16="http://schemas.microsoft.com/office/drawing/2014/main" id="{6D11230A-3FFC-5B38-2F91-85F92B2361A0}"/>
              </a:ext>
            </a:extLst>
          </p:cNvPr>
          <p:cNvSpPr txBox="1">
            <a:spLocks/>
          </p:cNvSpPr>
          <p:nvPr/>
        </p:nvSpPr>
        <p:spPr>
          <a:xfrm>
            <a:off x="416929" y="1117752"/>
            <a:ext cx="8776497"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PCA Scores by Subset</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Tree>
    <p:extLst>
      <p:ext uri="{BB962C8B-B14F-4D97-AF65-F5344CB8AC3E}">
        <p14:creationId xmlns:p14="http://schemas.microsoft.com/office/powerpoint/2010/main" val="2971269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36D69-D3D1-A6B1-137F-A59099891DB8}"/>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4BF20EF-D94D-A79F-BC95-80632E767BC9}"/>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41207CB5-5BD1-C916-E3D3-53EE5D3703C8}"/>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pic>
        <p:nvPicPr>
          <p:cNvPr id="8" name="Picture 7" descr="A screenshot of a computer&#10;&#10;AI-generated content may be incorrect.">
            <a:extLst>
              <a:ext uri="{FF2B5EF4-FFF2-40B4-BE49-F238E27FC236}">
                <a16:creationId xmlns:a16="http://schemas.microsoft.com/office/drawing/2014/main" id="{DA0F8C5B-A9C1-9F3D-EADD-A396D36FD379}"/>
              </a:ext>
            </a:extLst>
          </p:cNvPr>
          <p:cNvPicPr>
            <a:picLocks noChangeAspect="1"/>
          </p:cNvPicPr>
          <p:nvPr/>
        </p:nvPicPr>
        <p:blipFill>
          <a:blip r:embed="rId2"/>
          <a:stretch>
            <a:fillRect/>
          </a:stretch>
        </p:blipFill>
        <p:spPr>
          <a:xfrm>
            <a:off x="1960053" y="1640970"/>
            <a:ext cx="3782388" cy="4281949"/>
          </a:xfrm>
          <a:prstGeom prst="rect">
            <a:avLst/>
          </a:prstGeom>
          <a:effectLst>
            <a:outerShdw blurRad="50800" dist="38100" dir="2700000" algn="tl" rotWithShape="0">
              <a:prstClr val="black">
                <a:alpha val="40000"/>
              </a:prstClr>
            </a:outerShdw>
          </a:effectLst>
        </p:spPr>
      </p:pic>
      <p:pic>
        <p:nvPicPr>
          <p:cNvPr id="4" name="Picture 3" descr="A screenshot of a computer&#10;&#10;AI-generated content may be incorrect.">
            <a:extLst>
              <a:ext uri="{FF2B5EF4-FFF2-40B4-BE49-F238E27FC236}">
                <a16:creationId xmlns:a16="http://schemas.microsoft.com/office/drawing/2014/main" id="{F7A9A965-9F0C-EAA2-B1B5-8E5F46BE1456}"/>
              </a:ext>
            </a:extLst>
          </p:cNvPr>
          <p:cNvPicPr>
            <a:picLocks noChangeAspect="1"/>
          </p:cNvPicPr>
          <p:nvPr/>
        </p:nvPicPr>
        <p:blipFill>
          <a:blip r:embed="rId3"/>
          <a:stretch>
            <a:fillRect/>
          </a:stretch>
        </p:blipFill>
        <p:spPr>
          <a:xfrm>
            <a:off x="6449560" y="1640972"/>
            <a:ext cx="3782387" cy="4281948"/>
          </a:xfrm>
          <a:prstGeom prst="rect">
            <a:avLst/>
          </a:prstGeom>
          <a:effectLst>
            <a:outerShdw blurRad="50800" dist="38100" dir="2700000" algn="tl" rotWithShape="0">
              <a:prstClr val="black">
                <a:alpha val="40000"/>
              </a:prstClr>
            </a:outerShdw>
          </a:effectLst>
        </p:spPr>
      </p:pic>
      <p:sp>
        <p:nvSpPr>
          <p:cNvPr id="2" name="Segnaposto testo 24">
            <a:extLst>
              <a:ext uri="{FF2B5EF4-FFF2-40B4-BE49-F238E27FC236}">
                <a16:creationId xmlns:a16="http://schemas.microsoft.com/office/drawing/2014/main" id="{FDBE0322-4A89-DB09-4E9F-AB58751AFD53}"/>
              </a:ext>
            </a:extLst>
          </p:cNvPr>
          <p:cNvSpPr txBox="1">
            <a:spLocks/>
          </p:cNvSpPr>
          <p:nvPr/>
        </p:nvSpPr>
        <p:spPr>
          <a:xfrm>
            <a:off x="416929" y="1117752"/>
            <a:ext cx="8776497"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MDS Clustering by Condition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Tree>
    <p:extLst>
      <p:ext uri="{BB962C8B-B14F-4D97-AF65-F5344CB8AC3E}">
        <p14:creationId xmlns:p14="http://schemas.microsoft.com/office/powerpoint/2010/main" val="4015337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BD5FE3-F447-8A6C-64C9-6D00AA6CA509}"/>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0B8AC0A5-7128-F5BA-91F0-88CBEE2F894C}"/>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4BE2DC0D-A18A-C84E-1EEA-1E20D90B83ED}"/>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rPr>
              <a:t>Differential Expression Analysis</a:t>
            </a:r>
          </a:p>
        </p:txBody>
      </p:sp>
      <p:sp>
        <p:nvSpPr>
          <p:cNvPr id="3" name="Segnaposto testo 24">
            <a:extLst>
              <a:ext uri="{FF2B5EF4-FFF2-40B4-BE49-F238E27FC236}">
                <a16:creationId xmlns:a16="http://schemas.microsoft.com/office/drawing/2014/main" id="{E58BEDAD-06A9-61A5-255C-F8005361D678}"/>
              </a:ext>
            </a:extLst>
          </p:cNvPr>
          <p:cNvSpPr txBox="1">
            <a:spLocks/>
          </p:cNvSpPr>
          <p:nvPr/>
        </p:nvSpPr>
        <p:spPr>
          <a:xfrm>
            <a:off x="416929" y="1117752"/>
            <a:ext cx="8776497"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Full conversational workflow</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22" name="Group 21">
            <a:extLst>
              <a:ext uri="{FF2B5EF4-FFF2-40B4-BE49-F238E27FC236}">
                <a16:creationId xmlns:a16="http://schemas.microsoft.com/office/drawing/2014/main" id="{023A7C84-163F-9785-A1A8-A64659C82508}"/>
              </a:ext>
            </a:extLst>
          </p:cNvPr>
          <p:cNvGrpSpPr/>
          <p:nvPr/>
        </p:nvGrpSpPr>
        <p:grpSpPr>
          <a:xfrm>
            <a:off x="2442205" y="1441839"/>
            <a:ext cx="7658890" cy="4922765"/>
            <a:chOff x="2379845" y="1632597"/>
            <a:chExt cx="7363444" cy="4687688"/>
          </a:xfrm>
        </p:grpSpPr>
        <p:grpSp>
          <p:nvGrpSpPr>
            <p:cNvPr id="21" name="Group 20">
              <a:extLst>
                <a:ext uri="{FF2B5EF4-FFF2-40B4-BE49-F238E27FC236}">
                  <a16:creationId xmlns:a16="http://schemas.microsoft.com/office/drawing/2014/main" id="{3FBE052A-8661-E8F5-1541-270380E9D0E8}"/>
                </a:ext>
              </a:extLst>
            </p:cNvPr>
            <p:cNvGrpSpPr/>
            <p:nvPr/>
          </p:nvGrpSpPr>
          <p:grpSpPr>
            <a:xfrm>
              <a:off x="2379845" y="3980232"/>
              <a:ext cx="7363444" cy="2340053"/>
              <a:chOff x="2379845" y="3980232"/>
              <a:chExt cx="7363444" cy="2340053"/>
            </a:xfrm>
          </p:grpSpPr>
          <p:pic>
            <p:nvPicPr>
              <p:cNvPr id="4" name="Picture 3">
                <a:extLst>
                  <a:ext uri="{FF2B5EF4-FFF2-40B4-BE49-F238E27FC236}">
                    <a16:creationId xmlns:a16="http://schemas.microsoft.com/office/drawing/2014/main" id="{1E26F7CC-A0C7-758E-094A-FE7622F87BF3}"/>
                  </a:ext>
                </a:extLst>
              </p:cNvPr>
              <p:cNvPicPr>
                <a:picLocks noChangeAspect="1"/>
              </p:cNvPicPr>
              <p:nvPr/>
            </p:nvPicPr>
            <p:blipFill>
              <a:blip r:embed="rId2"/>
              <a:stretch>
                <a:fillRect/>
              </a:stretch>
            </p:blipFill>
            <p:spPr>
              <a:xfrm>
                <a:off x="4871978" y="3980232"/>
                <a:ext cx="2399352" cy="2340053"/>
              </a:xfrm>
              <a:prstGeom prst="rect">
                <a:avLst/>
              </a:prstGeom>
            </p:spPr>
          </p:pic>
          <p:pic>
            <p:nvPicPr>
              <p:cNvPr id="8" name="Picture 7">
                <a:extLst>
                  <a:ext uri="{FF2B5EF4-FFF2-40B4-BE49-F238E27FC236}">
                    <a16:creationId xmlns:a16="http://schemas.microsoft.com/office/drawing/2014/main" id="{93ECE54E-D4DB-CE16-7C56-5E850B4C65FA}"/>
                  </a:ext>
                </a:extLst>
              </p:cNvPr>
              <p:cNvPicPr>
                <a:picLocks noChangeAspect="1"/>
              </p:cNvPicPr>
              <p:nvPr/>
            </p:nvPicPr>
            <p:blipFill>
              <a:blip r:embed="rId3"/>
              <a:stretch>
                <a:fillRect/>
              </a:stretch>
            </p:blipFill>
            <p:spPr>
              <a:xfrm>
                <a:off x="7346375" y="3980232"/>
                <a:ext cx="2396914" cy="2340053"/>
              </a:xfrm>
              <a:prstGeom prst="rect">
                <a:avLst/>
              </a:prstGeom>
            </p:spPr>
          </p:pic>
          <p:pic>
            <p:nvPicPr>
              <p:cNvPr id="13" name="Picture 12">
                <a:extLst>
                  <a:ext uri="{FF2B5EF4-FFF2-40B4-BE49-F238E27FC236}">
                    <a16:creationId xmlns:a16="http://schemas.microsoft.com/office/drawing/2014/main" id="{78DB8818-4D68-14DC-E9F0-2F07CC879C79}"/>
                  </a:ext>
                </a:extLst>
              </p:cNvPr>
              <p:cNvPicPr>
                <a:picLocks noChangeAspect="1"/>
              </p:cNvPicPr>
              <p:nvPr/>
            </p:nvPicPr>
            <p:blipFill>
              <a:blip r:embed="rId4"/>
              <a:stretch>
                <a:fillRect/>
              </a:stretch>
            </p:blipFill>
            <p:spPr>
              <a:xfrm>
                <a:off x="2379845" y="3980232"/>
                <a:ext cx="2396914" cy="2340053"/>
              </a:xfrm>
              <a:prstGeom prst="rect">
                <a:avLst/>
              </a:prstGeom>
            </p:spPr>
          </p:pic>
        </p:grpSp>
        <p:grpSp>
          <p:nvGrpSpPr>
            <p:cNvPr id="20" name="Group 19">
              <a:extLst>
                <a:ext uri="{FF2B5EF4-FFF2-40B4-BE49-F238E27FC236}">
                  <a16:creationId xmlns:a16="http://schemas.microsoft.com/office/drawing/2014/main" id="{2B0D9F6A-8A20-F7C8-E18F-99F9CA4195B4}"/>
                </a:ext>
              </a:extLst>
            </p:cNvPr>
            <p:cNvGrpSpPr/>
            <p:nvPr/>
          </p:nvGrpSpPr>
          <p:grpSpPr>
            <a:xfrm>
              <a:off x="2379845" y="1632597"/>
              <a:ext cx="7335026" cy="2340053"/>
              <a:chOff x="2408263" y="1632597"/>
              <a:chExt cx="7335026" cy="2340053"/>
            </a:xfrm>
          </p:grpSpPr>
          <p:pic>
            <p:nvPicPr>
              <p:cNvPr id="15" name="Picture 14">
                <a:extLst>
                  <a:ext uri="{FF2B5EF4-FFF2-40B4-BE49-F238E27FC236}">
                    <a16:creationId xmlns:a16="http://schemas.microsoft.com/office/drawing/2014/main" id="{953A2C69-490F-3AA9-01F4-5B4D7285B132}"/>
                  </a:ext>
                </a:extLst>
              </p:cNvPr>
              <p:cNvPicPr>
                <a:picLocks noChangeAspect="1"/>
              </p:cNvPicPr>
              <p:nvPr/>
            </p:nvPicPr>
            <p:blipFill>
              <a:blip r:embed="rId5"/>
              <a:stretch>
                <a:fillRect/>
              </a:stretch>
            </p:blipFill>
            <p:spPr>
              <a:xfrm>
                <a:off x="7346375" y="1632597"/>
                <a:ext cx="2396914" cy="2340053"/>
              </a:xfrm>
              <a:prstGeom prst="rect">
                <a:avLst/>
              </a:prstGeom>
            </p:spPr>
          </p:pic>
          <p:pic>
            <p:nvPicPr>
              <p:cNvPr id="17" name="Picture 16">
                <a:extLst>
                  <a:ext uri="{FF2B5EF4-FFF2-40B4-BE49-F238E27FC236}">
                    <a16:creationId xmlns:a16="http://schemas.microsoft.com/office/drawing/2014/main" id="{FEB975D1-92C7-BE69-FA56-2A51917FE4C7}"/>
                  </a:ext>
                </a:extLst>
              </p:cNvPr>
              <p:cNvPicPr>
                <a:picLocks noChangeAspect="1"/>
              </p:cNvPicPr>
              <p:nvPr/>
            </p:nvPicPr>
            <p:blipFill>
              <a:blip r:embed="rId6"/>
              <a:stretch>
                <a:fillRect/>
              </a:stretch>
            </p:blipFill>
            <p:spPr>
              <a:xfrm>
                <a:off x="4874416" y="1632597"/>
                <a:ext cx="2396914" cy="2340053"/>
              </a:xfrm>
              <a:prstGeom prst="rect">
                <a:avLst/>
              </a:prstGeom>
            </p:spPr>
          </p:pic>
          <p:pic>
            <p:nvPicPr>
              <p:cNvPr id="19" name="Picture 18">
                <a:extLst>
                  <a:ext uri="{FF2B5EF4-FFF2-40B4-BE49-F238E27FC236}">
                    <a16:creationId xmlns:a16="http://schemas.microsoft.com/office/drawing/2014/main" id="{E9232FBE-0B8B-0554-C6E3-D338C41763C6}"/>
                  </a:ext>
                </a:extLst>
              </p:cNvPr>
              <p:cNvPicPr>
                <a:picLocks noChangeAspect="1"/>
              </p:cNvPicPr>
              <p:nvPr/>
            </p:nvPicPr>
            <p:blipFill>
              <a:blip r:embed="rId7"/>
              <a:stretch>
                <a:fillRect/>
              </a:stretch>
            </p:blipFill>
            <p:spPr>
              <a:xfrm>
                <a:off x="2408263" y="1632597"/>
                <a:ext cx="2396914" cy="2340053"/>
              </a:xfrm>
              <a:prstGeom prst="rect">
                <a:avLst/>
              </a:prstGeom>
            </p:spPr>
          </p:pic>
        </p:grpSp>
      </p:grpSp>
    </p:spTree>
    <p:extLst>
      <p:ext uri="{BB962C8B-B14F-4D97-AF65-F5344CB8AC3E}">
        <p14:creationId xmlns:p14="http://schemas.microsoft.com/office/powerpoint/2010/main" val="122625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20675-AD15-397F-56A6-DCFB33C9C648}"/>
            </a:ext>
          </a:extLst>
        </p:cNvPr>
        <p:cNvGrpSpPr/>
        <p:nvPr/>
      </p:nvGrpSpPr>
      <p:grpSpPr>
        <a:xfrm>
          <a:off x="0" y="0"/>
          <a:ext cx="0" cy="0"/>
          <a:chOff x="0" y="0"/>
          <a:chExt cx="0" cy="0"/>
        </a:xfrm>
      </p:grpSpPr>
      <p:sp>
        <p:nvSpPr>
          <p:cNvPr id="3" name="Titolo 1">
            <a:extLst>
              <a:ext uri="{FF2B5EF4-FFF2-40B4-BE49-F238E27FC236}">
                <a16:creationId xmlns:a16="http://schemas.microsoft.com/office/drawing/2014/main" id="{13485266-CBFA-EF50-A683-A48EF78BDF55}"/>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Sources &amp; Further Reading</a:t>
            </a:r>
          </a:p>
        </p:txBody>
      </p:sp>
      <p:sp>
        <p:nvSpPr>
          <p:cNvPr id="11" name="CasellaDiTesto 3">
            <a:extLst>
              <a:ext uri="{FF2B5EF4-FFF2-40B4-BE49-F238E27FC236}">
                <a16:creationId xmlns:a16="http://schemas.microsoft.com/office/drawing/2014/main" id="{8FD8EA17-1847-E528-36CA-B2AF0037F32B}"/>
              </a:ext>
            </a:extLst>
          </p:cNvPr>
          <p:cNvSpPr txBox="1"/>
          <p:nvPr/>
        </p:nvSpPr>
        <p:spPr>
          <a:xfrm>
            <a:off x="432575" y="2248673"/>
            <a:ext cx="11243487" cy="707886"/>
          </a:xfrm>
          <a:prstGeom prst="rect">
            <a:avLst/>
          </a:prstGeom>
          <a:noFill/>
        </p:spPr>
        <p:txBody>
          <a:bodyPr wrap="square" numCol="1" spcCol="288000">
            <a:spAutoFit/>
          </a:bodyPr>
          <a:lstStyle/>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2"/>
              </a:rPr>
              <a:t>https://community.aws/content/2ZVa61RxToXUFzcuY8Hbut6L150/what-is-an-instruct-model?lang=en</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3"/>
              </a:rPr>
              <a:t>https://mistral.ai/news/announcing-mistral-7b</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4"/>
              </a:rPr>
              <a:t>https://towardsdatascience.com/integrating-llm-agents-with-langchain-into-vica-d18a5c8583c6/?utm_source=chatgpt.com</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endParaRPr kumimoji="0" lang="en-US" sz="1000" b="0"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7952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BDE23-4A25-73F2-8F68-C78DD8A63962}"/>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6F42ACB-3B8A-9ED8-300A-06237AB0D2F9}"/>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49938ACD-34AF-8C93-533C-8059233DAA4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F424B5F1-7957-48FD-0B03-B19CD24704FD}"/>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Architecture</a:t>
            </a:r>
          </a:p>
        </p:txBody>
      </p:sp>
      <p:grpSp>
        <p:nvGrpSpPr>
          <p:cNvPr id="7" name="Group 6">
            <a:extLst>
              <a:ext uri="{FF2B5EF4-FFF2-40B4-BE49-F238E27FC236}">
                <a16:creationId xmlns:a16="http://schemas.microsoft.com/office/drawing/2014/main" id="{D9B7EBE9-0EFD-557F-D329-2051E8715134}"/>
              </a:ext>
            </a:extLst>
          </p:cNvPr>
          <p:cNvGrpSpPr/>
          <p:nvPr/>
        </p:nvGrpSpPr>
        <p:grpSpPr>
          <a:xfrm>
            <a:off x="871537" y="1241033"/>
            <a:ext cx="10416984" cy="5089832"/>
            <a:chOff x="871537" y="1172209"/>
            <a:chExt cx="10416984" cy="5089832"/>
          </a:xfrm>
        </p:grpSpPr>
        <p:grpSp>
          <p:nvGrpSpPr>
            <p:cNvPr id="57" name="Group 56">
              <a:extLst>
                <a:ext uri="{FF2B5EF4-FFF2-40B4-BE49-F238E27FC236}">
                  <a16:creationId xmlns:a16="http://schemas.microsoft.com/office/drawing/2014/main" id="{DB42C229-2129-DB54-B157-3BDC3688EAE8}"/>
                </a:ext>
              </a:extLst>
            </p:cNvPr>
            <p:cNvGrpSpPr/>
            <p:nvPr/>
          </p:nvGrpSpPr>
          <p:grpSpPr>
            <a:xfrm>
              <a:off x="871537" y="1172209"/>
              <a:ext cx="10416984" cy="5089832"/>
              <a:chOff x="869240" y="789408"/>
              <a:chExt cx="10416984" cy="5559138"/>
            </a:xfrm>
          </p:grpSpPr>
          <p:sp>
            <p:nvSpPr>
              <p:cNvPr id="32" name="Rectangle 31">
                <a:extLst>
                  <a:ext uri="{FF2B5EF4-FFF2-40B4-BE49-F238E27FC236}">
                    <a16:creationId xmlns:a16="http://schemas.microsoft.com/office/drawing/2014/main" id="{C2AC4817-6102-96CB-4C1D-CE1A76ABD030}"/>
                  </a:ext>
                </a:extLst>
              </p:cNvPr>
              <p:cNvSpPr/>
              <p:nvPr/>
            </p:nvSpPr>
            <p:spPr>
              <a:xfrm>
                <a:off x="2758233" y="2078172"/>
                <a:ext cx="8527991" cy="1197609"/>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3" name="Rectangle 32">
                <a:extLst>
                  <a:ext uri="{FF2B5EF4-FFF2-40B4-BE49-F238E27FC236}">
                    <a16:creationId xmlns:a16="http://schemas.microsoft.com/office/drawing/2014/main" id="{ACB28EF7-F676-F2E7-AD62-B6DE9180DFF4}"/>
                  </a:ext>
                </a:extLst>
              </p:cNvPr>
              <p:cNvSpPr/>
              <p:nvPr/>
            </p:nvSpPr>
            <p:spPr>
              <a:xfrm>
                <a:off x="3294270" y="3372146"/>
                <a:ext cx="7991954" cy="98375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nvGrpSpPr>
              <p:cNvPr id="34" name="Group 33">
                <a:extLst>
                  <a:ext uri="{FF2B5EF4-FFF2-40B4-BE49-F238E27FC236}">
                    <a16:creationId xmlns:a16="http://schemas.microsoft.com/office/drawing/2014/main" id="{FD7F95BF-8051-123D-17CF-B28DC1637915}"/>
                  </a:ext>
                </a:extLst>
              </p:cNvPr>
              <p:cNvGrpSpPr/>
              <p:nvPr/>
            </p:nvGrpSpPr>
            <p:grpSpPr>
              <a:xfrm>
                <a:off x="869240" y="5692894"/>
                <a:ext cx="3865190" cy="655652"/>
                <a:chOff x="562794" y="5596182"/>
                <a:chExt cx="3865190" cy="655652"/>
              </a:xfrm>
            </p:grpSpPr>
            <p:sp>
              <p:nvSpPr>
                <p:cNvPr id="35" name="Oval 34">
                  <a:extLst>
                    <a:ext uri="{FF2B5EF4-FFF2-40B4-BE49-F238E27FC236}">
                      <a16:creationId xmlns:a16="http://schemas.microsoft.com/office/drawing/2014/main" id="{54F039A5-974B-0E1B-B210-5AA6C20BD487}"/>
                    </a:ext>
                  </a:extLst>
                </p:cNvPr>
                <p:cNvSpPr/>
                <p:nvPr/>
              </p:nvSpPr>
              <p:spPr>
                <a:xfrm>
                  <a:off x="1138336" y="5712643"/>
                  <a:ext cx="2754908" cy="432048"/>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6" name="Oval 35">
                  <a:extLst>
                    <a:ext uri="{FF2B5EF4-FFF2-40B4-BE49-F238E27FC236}">
                      <a16:creationId xmlns:a16="http://schemas.microsoft.com/office/drawing/2014/main" id="{E1CF30E2-F28B-CB88-19E3-91FBF6932364}"/>
                    </a:ext>
                  </a:extLst>
                </p:cNvPr>
                <p:cNvSpPr/>
                <p:nvPr/>
              </p:nvSpPr>
              <p:spPr>
                <a:xfrm>
                  <a:off x="562794" y="5596182"/>
                  <a:ext cx="3865190" cy="655652"/>
                </a:xfrm>
                <a:prstGeom prst="ellipse">
                  <a:avLst/>
                </a:prstGeom>
                <a:solidFill>
                  <a:schemeClr val="tx1">
                    <a:lumMod val="50000"/>
                    <a:lumOff val="50000"/>
                    <a:alpha val="65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37" name="Rectangle 36">
                <a:extLst>
                  <a:ext uri="{FF2B5EF4-FFF2-40B4-BE49-F238E27FC236}">
                    <a16:creationId xmlns:a16="http://schemas.microsoft.com/office/drawing/2014/main" id="{E31EC29C-B902-0D63-6BC0-700B9A4724A4}"/>
                  </a:ext>
                </a:extLst>
              </p:cNvPr>
              <p:cNvSpPr/>
              <p:nvPr/>
            </p:nvSpPr>
            <p:spPr>
              <a:xfrm>
                <a:off x="3663426" y="4452266"/>
                <a:ext cx="7622798" cy="983754"/>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nvGrpSpPr>
              <p:cNvPr id="38" name="Group 37">
                <a:extLst>
                  <a:ext uri="{FF2B5EF4-FFF2-40B4-BE49-F238E27FC236}">
                    <a16:creationId xmlns:a16="http://schemas.microsoft.com/office/drawing/2014/main" id="{63F49CB3-CC07-F947-08C0-BDDC0C3FAE56}"/>
                  </a:ext>
                </a:extLst>
              </p:cNvPr>
              <p:cNvGrpSpPr/>
              <p:nvPr/>
            </p:nvGrpSpPr>
            <p:grpSpPr>
              <a:xfrm>
                <a:off x="1350053" y="789408"/>
                <a:ext cx="2880320" cy="5184576"/>
                <a:chOff x="832917" y="692696"/>
                <a:chExt cx="2880320" cy="5184576"/>
              </a:xfrm>
            </p:grpSpPr>
            <p:sp>
              <p:nvSpPr>
                <p:cNvPr id="39" name="Oval 38">
                  <a:extLst>
                    <a:ext uri="{FF2B5EF4-FFF2-40B4-BE49-F238E27FC236}">
                      <a16:creationId xmlns:a16="http://schemas.microsoft.com/office/drawing/2014/main" id="{53E48EB0-67EC-7401-6EEA-FE60AE32278F}"/>
                    </a:ext>
                  </a:extLst>
                </p:cNvPr>
                <p:cNvSpPr/>
                <p:nvPr/>
              </p:nvSpPr>
              <p:spPr>
                <a:xfrm>
                  <a:off x="832917" y="2996952"/>
                  <a:ext cx="2880320" cy="2880320"/>
                </a:xfrm>
                <a:prstGeom prst="ellipse">
                  <a:avLst/>
                </a:prstGeom>
                <a:solidFill>
                  <a:schemeClr val="accent2"/>
                </a:solidFill>
                <a:ln>
                  <a:noFill/>
                </a:ln>
                <a:scene3d>
                  <a:camera prst="isometricOffAxis1Top"/>
                  <a:lightRig rig="balanced" dir="t"/>
                </a:scene3d>
                <a:sp3d prstMaterial="matte">
                  <a:bevelT w="317500" h="8572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0" name="Oval 39">
                  <a:extLst>
                    <a:ext uri="{FF2B5EF4-FFF2-40B4-BE49-F238E27FC236}">
                      <a16:creationId xmlns:a16="http://schemas.microsoft.com/office/drawing/2014/main" id="{B752699F-54C0-8B56-F3A1-344BBF92607B}"/>
                    </a:ext>
                  </a:extLst>
                </p:cNvPr>
                <p:cNvSpPr/>
                <p:nvPr/>
              </p:nvSpPr>
              <p:spPr>
                <a:xfrm>
                  <a:off x="1235967" y="2419375"/>
                  <a:ext cx="2076426" cy="2076426"/>
                </a:xfrm>
                <a:prstGeom prst="ellipse">
                  <a:avLst/>
                </a:prstGeom>
                <a:solidFill>
                  <a:schemeClr val="accent3"/>
                </a:solidFill>
                <a:ln>
                  <a:noFill/>
                </a:ln>
                <a:scene3d>
                  <a:camera prst="isometricOffAxis1Top"/>
                  <a:lightRig rig="balanced" dir="t"/>
                </a:scene3d>
                <a:sp3d prstMaterial="matte">
                  <a:bevelT w="266700" h="7429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1" name="Oval 40">
                  <a:extLst>
                    <a:ext uri="{FF2B5EF4-FFF2-40B4-BE49-F238E27FC236}">
                      <a16:creationId xmlns:a16="http://schemas.microsoft.com/office/drawing/2014/main" id="{41656B54-0B9F-540E-F474-A2AD69EF6E92}"/>
                    </a:ext>
                  </a:extLst>
                </p:cNvPr>
                <p:cNvSpPr/>
                <p:nvPr/>
              </p:nvSpPr>
              <p:spPr>
                <a:xfrm>
                  <a:off x="1537968" y="692696"/>
                  <a:ext cx="1455820" cy="1294804"/>
                </a:xfrm>
                <a:prstGeom prst="ellipse">
                  <a:avLst/>
                </a:prstGeom>
                <a:solidFill>
                  <a:schemeClr val="accent4"/>
                </a:solidFill>
                <a:ln>
                  <a:noFill/>
                </a:ln>
                <a:scene3d>
                  <a:camera prst="isometricOffAxis1Top"/>
                  <a:lightRig rig="balanced" dir="t"/>
                </a:scene3d>
                <a:sp3d prstMaterial="matte">
                  <a:bevelT w="793750" h="19240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44" name="TextBox 43">
                <a:extLst>
                  <a:ext uri="{FF2B5EF4-FFF2-40B4-BE49-F238E27FC236}">
                    <a16:creationId xmlns:a16="http://schemas.microsoft.com/office/drawing/2014/main" id="{6A2913E0-7E62-CEB8-C3EA-B02FDC3CFD75}"/>
                  </a:ext>
                </a:extLst>
              </p:cNvPr>
              <p:cNvSpPr txBox="1"/>
              <p:nvPr/>
            </p:nvSpPr>
            <p:spPr>
              <a:xfrm>
                <a:off x="4230373" y="2223168"/>
                <a:ext cx="7024147" cy="907619"/>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After general training, models can be adapted to specific tasks or modes of interaction by using </a:t>
                </a:r>
                <a:r>
                  <a:rPr kumimoji="0" lang="en-US" sz="1200" b="1" i="0" u="none" strike="noStrike" kern="1200" cap="none" spc="0" normalizeH="0" baseline="0" noProof="1">
                    <a:ln>
                      <a:noFill/>
                    </a:ln>
                    <a:solidFill>
                      <a:schemeClr val="bg1"/>
                    </a:solidFill>
                    <a:effectLst/>
                    <a:uLnTx/>
                    <a:uFillTx/>
                    <a:latin typeface="Aptos" panose="020B0004020202020204" pitchFamily="34" charset="0"/>
                    <a:ea typeface="+mn-ea"/>
                    <a:cs typeface="+mn-cs"/>
                  </a:rPr>
                  <a:t>smaller, labelled </a:t>
                </a: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datasets.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200" b="0" i="1" u="none" strike="noStrike" kern="1200" cap="none" spc="0" normalizeH="0" baseline="0" noProof="1">
                    <a:ln>
                      <a:noFill/>
                    </a:ln>
                    <a:solidFill>
                      <a:schemeClr val="bg1"/>
                    </a:solidFill>
                    <a:effectLst/>
                    <a:uLnTx/>
                    <a:uFillTx/>
                    <a:latin typeface="Aptos" panose="020B0004020202020204" pitchFamily="34" charset="0"/>
                    <a:ea typeface="+mn-ea"/>
                    <a:cs typeface="+mn-cs"/>
                  </a:rPr>
                  <a:t>'instruct</a:t>
                </a: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 fine-tuned to follow prompted instructions, they </a:t>
                </a:r>
                <a:r>
                  <a:rPr kumimoji="0" lang="en-US" sz="1200" b="0" i="1" u="none" strike="noStrike" kern="1200" cap="none" spc="0" normalizeH="0" baseline="0" noProof="1">
                    <a:ln>
                      <a:noFill/>
                    </a:ln>
                    <a:solidFill>
                      <a:schemeClr val="bg1"/>
                    </a:solidFill>
                    <a:effectLst/>
                    <a:uLnTx/>
                    <a:uFillTx/>
                    <a:latin typeface="Aptos" panose="020B0004020202020204" pitchFamily="34" charset="0"/>
                    <a:ea typeface="+mn-ea"/>
                    <a:cs typeface="+mn-cs"/>
                  </a:rPr>
                  <a:t>expect</a:t>
                </a: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 to be asked to do something. </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200" b="0" i="1" u="none" strike="noStrike" kern="1200" cap="none" spc="0" normalizeH="0" baseline="0" noProof="1">
                    <a:ln>
                      <a:noFill/>
                    </a:ln>
                    <a:solidFill>
                      <a:schemeClr val="bg1"/>
                    </a:solidFill>
                    <a:effectLst/>
                    <a:uLnTx/>
                    <a:uFillTx/>
                    <a:latin typeface="Aptos" panose="020B0004020202020204" pitchFamily="34" charset="0"/>
                    <a:ea typeface="+mn-ea"/>
                    <a:cs typeface="+mn-cs"/>
                  </a:rPr>
                  <a:t>'chat</a:t>
                </a: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 fine-tuned to work in chatbots, they </a:t>
                </a:r>
                <a:r>
                  <a:rPr kumimoji="0" lang="en-US" sz="1200" b="0" i="1" u="none" strike="noStrike" kern="1200" cap="none" spc="0" normalizeH="0" baseline="0" noProof="1">
                    <a:ln>
                      <a:noFill/>
                    </a:ln>
                    <a:solidFill>
                      <a:schemeClr val="bg1"/>
                    </a:solidFill>
                    <a:effectLst/>
                    <a:uLnTx/>
                    <a:uFillTx/>
                    <a:latin typeface="Aptos" panose="020B0004020202020204" pitchFamily="34" charset="0"/>
                    <a:ea typeface="+mn-ea"/>
                    <a:cs typeface="+mn-cs"/>
                  </a:rPr>
                  <a:t>expect</a:t>
                </a: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 to be involved in a conversation with different actors. </a:t>
                </a:r>
              </a:p>
            </p:txBody>
          </p:sp>
          <p:sp>
            <p:nvSpPr>
              <p:cNvPr id="47" name="TextBox 46">
                <a:extLst>
                  <a:ext uri="{FF2B5EF4-FFF2-40B4-BE49-F238E27FC236}">
                    <a16:creationId xmlns:a16="http://schemas.microsoft.com/office/drawing/2014/main" id="{1126723F-0D26-B59F-E234-051C726F08E3}"/>
                  </a:ext>
                </a:extLst>
              </p:cNvPr>
              <p:cNvSpPr txBox="1"/>
              <p:nvPr/>
            </p:nvSpPr>
            <p:spPr>
              <a:xfrm>
                <a:off x="4230373" y="3410214"/>
                <a:ext cx="7024147" cy="907619"/>
              </a:xfrm>
              <a:prstGeom prst="rect">
                <a:avLst/>
              </a:prstGeom>
              <a:noFill/>
            </p:spPr>
            <p:txBody>
              <a:bodyPr wrap="square" rtlCol="0">
                <a:spAutoFit/>
              </a:bodyPr>
              <a:lstStyle/>
              <a:p>
                <a:pPr algn="just"/>
                <a:r>
                  <a:rPr lang="en-US" sz="1200" noProof="1">
                    <a:solidFill>
                      <a:schemeClr val="bg1"/>
                    </a:solidFill>
                    <a:latin typeface="Aptos" panose="020B0004020202020204" pitchFamily="34" charset="0"/>
                  </a:rPr>
                  <a:t>After the model has been designed, it is provided with a </a:t>
                </a:r>
                <a:r>
                  <a:rPr lang="en-US" sz="1200" b="1" noProof="1">
                    <a:solidFill>
                      <a:schemeClr val="bg1"/>
                    </a:solidFill>
                    <a:latin typeface="Aptos" panose="020B0004020202020204" pitchFamily="34" charset="0"/>
                  </a:rPr>
                  <a:t>corpus of raw text</a:t>
                </a:r>
                <a:r>
                  <a:rPr lang="en-US" sz="1200" noProof="1">
                    <a:solidFill>
                      <a:schemeClr val="bg1"/>
                    </a:solidFill>
                    <a:latin typeface="Aptos" panose="020B0004020202020204" pitchFamily="34" charset="0"/>
                  </a:rPr>
                  <a:t> comprising billions of </a:t>
                </a:r>
                <a:r>
                  <a:rPr lang="en-US" sz="1200" b="1" noProof="1">
                    <a:solidFill>
                      <a:schemeClr val="bg1"/>
                    </a:solidFill>
                    <a:latin typeface="Aptos" panose="020B0004020202020204" pitchFamily="34" charset="0"/>
                  </a:rPr>
                  <a:t>unannotated</a:t>
                </a:r>
                <a:r>
                  <a:rPr lang="en-US" sz="1200" noProof="1">
                    <a:solidFill>
                      <a:schemeClr val="bg1"/>
                    </a:solidFill>
                    <a:latin typeface="Aptos" panose="020B0004020202020204" pitchFamily="34" charset="0"/>
                  </a:rPr>
                  <a:t> </a:t>
                </a:r>
                <a:r>
                  <a:rPr lang="en-US" sz="1200" b="1" noProof="1">
                    <a:solidFill>
                      <a:schemeClr val="bg1"/>
                    </a:solidFill>
                    <a:latin typeface="Aptos" panose="020B0004020202020204" pitchFamily="34" charset="0"/>
                  </a:rPr>
                  <a:t>words</a:t>
                </a:r>
                <a:r>
                  <a:rPr lang="en-US" sz="1200" noProof="1">
                    <a:solidFill>
                      <a:schemeClr val="bg1"/>
                    </a:solidFill>
                    <a:latin typeface="Aptos" panose="020B0004020202020204" pitchFamily="34" charset="0"/>
                  </a:rPr>
                  <a:t> (Wikipedia, PubMed, </a:t>
                </a:r>
                <a:r>
                  <a:rPr lang="en-US" sz="1200" i="1" noProof="1">
                    <a:solidFill>
                      <a:schemeClr val="bg1"/>
                    </a:solidFill>
                    <a:latin typeface="Aptos" panose="020B0004020202020204" pitchFamily="34" charset="0"/>
                  </a:rPr>
                  <a:t>etc</a:t>
                </a:r>
                <a:r>
                  <a:rPr lang="en-US" sz="1200" noProof="1">
                    <a:solidFill>
                      <a:schemeClr val="bg1"/>
                    </a:solidFill>
                    <a:latin typeface="Aptos" panose="020B0004020202020204" pitchFamily="34" charset="0"/>
                  </a:rPr>
                  <a:t>.). </a:t>
                </a:r>
                <a:r>
                  <a:rPr lang="en-US" sz="1200" dirty="0">
                    <a:solidFill>
                      <a:schemeClr val="bg1"/>
                    </a:solidFill>
                    <a:latin typeface="Aptos" panose="020B0004020202020204" pitchFamily="34" charset="0"/>
                  </a:rPr>
                  <a:t>The model learns to predict the next word in a sequence, thereby </a:t>
                </a:r>
                <a:r>
                  <a:rPr lang="en-US" sz="1200" b="1" noProof="1">
                    <a:solidFill>
                      <a:schemeClr val="bg1"/>
                    </a:solidFill>
                    <a:latin typeface="Aptos" panose="020B0004020202020204" pitchFamily="34" charset="0"/>
                  </a:rPr>
                  <a:t>learning </a:t>
                </a:r>
                <a:r>
                  <a:rPr lang="en-US" sz="1200" b="1" dirty="0">
                    <a:solidFill>
                      <a:schemeClr val="bg1"/>
                    </a:solidFill>
                    <a:latin typeface="Aptos" panose="020B0004020202020204" pitchFamily="34" charset="0"/>
                  </a:rPr>
                  <a:t>statistical patterns </a:t>
                </a:r>
                <a:r>
                  <a:rPr lang="en-US" sz="1200" dirty="0">
                    <a:solidFill>
                      <a:schemeClr val="bg1"/>
                    </a:solidFill>
                    <a:latin typeface="Aptos" panose="020B0004020202020204" pitchFamily="34" charset="0"/>
                  </a:rPr>
                  <a:t>of </a:t>
                </a:r>
                <a:r>
                  <a:rPr lang="en-US" sz="1200" b="1" dirty="0">
                    <a:solidFill>
                      <a:schemeClr val="bg1"/>
                    </a:solidFill>
                    <a:latin typeface="Aptos" panose="020B0004020202020204" pitchFamily="34" charset="0"/>
                  </a:rPr>
                  <a:t>language</a:t>
                </a:r>
                <a:r>
                  <a:rPr lang="en-US" sz="1200" dirty="0">
                    <a:solidFill>
                      <a:schemeClr val="bg1"/>
                    </a:solidFill>
                    <a:latin typeface="Aptos" panose="020B0004020202020204" pitchFamily="34" charset="0"/>
                  </a:rPr>
                  <a:t>, </a:t>
                </a:r>
                <a:r>
                  <a:rPr lang="en-US" sz="1200" b="1" dirty="0">
                    <a:solidFill>
                      <a:schemeClr val="bg1"/>
                    </a:solidFill>
                    <a:latin typeface="Aptos" panose="020B0004020202020204" pitchFamily="34" charset="0"/>
                  </a:rPr>
                  <a:t>grammar</a:t>
                </a:r>
                <a:r>
                  <a:rPr lang="en-US" sz="1200" dirty="0">
                    <a:solidFill>
                      <a:schemeClr val="bg1"/>
                    </a:solidFill>
                    <a:latin typeface="Aptos" panose="020B0004020202020204" pitchFamily="34" charset="0"/>
                  </a:rPr>
                  <a:t>, and </a:t>
                </a:r>
                <a:r>
                  <a:rPr lang="en-US" sz="1200" b="1" dirty="0">
                    <a:solidFill>
                      <a:schemeClr val="bg1"/>
                    </a:solidFill>
                    <a:latin typeface="Aptos" panose="020B0004020202020204" pitchFamily="34" charset="0"/>
                  </a:rPr>
                  <a:t>semantics</a:t>
                </a:r>
                <a:r>
                  <a:rPr lang="en-US" sz="1200" dirty="0">
                    <a:solidFill>
                      <a:schemeClr val="bg1"/>
                    </a:solidFill>
                    <a:latin typeface="Aptos" panose="020B0004020202020204" pitchFamily="34" charset="0"/>
                  </a:rPr>
                  <a:t> without explicit annotation.</a:t>
                </a:r>
              </a:p>
            </p:txBody>
          </p:sp>
          <p:sp>
            <p:nvSpPr>
              <p:cNvPr id="50" name="TextBox 49">
                <a:extLst>
                  <a:ext uri="{FF2B5EF4-FFF2-40B4-BE49-F238E27FC236}">
                    <a16:creationId xmlns:a16="http://schemas.microsoft.com/office/drawing/2014/main" id="{17D455D7-E5DF-47D3-E77E-7F574E1D0E6C}"/>
                  </a:ext>
                </a:extLst>
              </p:cNvPr>
              <p:cNvSpPr txBox="1"/>
              <p:nvPr/>
            </p:nvSpPr>
            <p:spPr>
              <a:xfrm>
                <a:off x="4230373" y="4591180"/>
                <a:ext cx="7024147" cy="705926"/>
              </a:xfrm>
              <a:prstGeom prst="rect">
                <a:avLst/>
              </a:prstGeom>
              <a:noFill/>
            </p:spPr>
            <p:txBody>
              <a:bodyPr wrap="square" rtlCol="0">
                <a:spAutoFit/>
              </a:bodyPr>
              <a:lstStyle/>
              <a:p>
                <a:pPr algn="just"/>
                <a:r>
                  <a:rPr lang="en-US" sz="1200" dirty="0">
                    <a:solidFill>
                      <a:schemeClr val="bg1"/>
                    </a:solidFill>
                    <a:latin typeface="Aptos" panose="020B0004020202020204" pitchFamily="34" charset="0"/>
                  </a:rPr>
                  <a:t>The </a:t>
                </a:r>
                <a:r>
                  <a:rPr lang="en-US" sz="1200" b="1" dirty="0">
                    <a:solidFill>
                      <a:schemeClr val="bg1"/>
                    </a:solidFill>
                    <a:latin typeface="Aptos" panose="020B0004020202020204" pitchFamily="34" charset="0"/>
                  </a:rPr>
                  <a:t>structural design </a:t>
                </a:r>
                <a:r>
                  <a:rPr lang="en-US" sz="1200" dirty="0">
                    <a:solidFill>
                      <a:schemeClr val="bg1"/>
                    </a:solidFill>
                    <a:latin typeface="Aptos" panose="020B0004020202020204" pitchFamily="34" charset="0"/>
                  </a:rPr>
                  <a:t>of the neural network, </a:t>
                </a:r>
                <a:r>
                  <a:rPr lang="en-US" sz="1200" i="1" dirty="0">
                    <a:solidFill>
                      <a:schemeClr val="bg1"/>
                    </a:solidFill>
                    <a:latin typeface="Aptos" panose="020B0004020202020204" pitchFamily="34" charset="0"/>
                  </a:rPr>
                  <a:t>i.e. </a:t>
                </a:r>
                <a:r>
                  <a:rPr lang="en-US" sz="1200" dirty="0">
                    <a:solidFill>
                      <a:schemeClr val="bg1"/>
                    </a:solidFill>
                    <a:latin typeface="Aptos" panose="020B0004020202020204" pitchFamily="34" charset="0"/>
                  </a:rPr>
                  <a:t>the </a:t>
                </a:r>
                <a:r>
                  <a:rPr lang="en-US" sz="1200" b="1" dirty="0">
                    <a:solidFill>
                      <a:schemeClr val="bg1"/>
                    </a:solidFill>
                    <a:latin typeface="Aptos" panose="020B0004020202020204" pitchFamily="34" charset="0"/>
                  </a:rPr>
                  <a:t>shape</a:t>
                </a:r>
                <a:r>
                  <a:rPr lang="en-US" sz="1200" dirty="0">
                    <a:solidFill>
                      <a:schemeClr val="bg1"/>
                    </a:solidFill>
                    <a:latin typeface="Aptos" panose="020B0004020202020204" pitchFamily="34" charset="0"/>
                  </a:rPr>
                  <a:t> and </a:t>
                </a:r>
                <a:r>
                  <a:rPr lang="en-US" sz="1200" b="1" dirty="0">
                    <a:solidFill>
                      <a:schemeClr val="bg1"/>
                    </a:solidFill>
                    <a:latin typeface="Aptos" panose="020B0004020202020204" pitchFamily="34" charset="0"/>
                  </a:rPr>
                  <a:t>connection</a:t>
                </a:r>
                <a:r>
                  <a:rPr lang="en-US" sz="1200" dirty="0">
                    <a:solidFill>
                      <a:schemeClr val="bg1"/>
                    </a:solidFill>
                    <a:latin typeface="Aptos" panose="020B0004020202020204" pitchFamily="34" charset="0"/>
                  </a:rPr>
                  <a:t> of the nodes, dictating how information flows between them. Different architectures have been developed over time, but the current </a:t>
                </a:r>
                <a:r>
                  <a:rPr lang="en-US" sz="1200" b="1" dirty="0">
                    <a:solidFill>
                      <a:schemeClr val="bg1"/>
                    </a:solidFill>
                    <a:latin typeface="Aptos" panose="020B0004020202020204" pitchFamily="34" charset="0"/>
                  </a:rPr>
                  <a:t>standard </a:t>
                </a:r>
                <a:r>
                  <a:rPr lang="en-US" sz="1200" dirty="0">
                    <a:solidFill>
                      <a:schemeClr val="bg1"/>
                    </a:solidFill>
                    <a:latin typeface="Aptos" panose="020B0004020202020204" pitchFamily="34" charset="0"/>
                  </a:rPr>
                  <a:t>architecture</a:t>
                </a:r>
                <a:r>
                  <a:rPr lang="en-US" sz="1200" b="1" dirty="0">
                    <a:solidFill>
                      <a:schemeClr val="bg1"/>
                    </a:solidFill>
                    <a:latin typeface="Aptos" panose="020B0004020202020204" pitchFamily="34" charset="0"/>
                  </a:rPr>
                  <a:t> </a:t>
                </a:r>
                <a:r>
                  <a:rPr lang="en-US" sz="1200" dirty="0">
                    <a:solidFill>
                      <a:schemeClr val="bg1"/>
                    </a:solidFill>
                    <a:latin typeface="Aptos" panose="020B0004020202020204" pitchFamily="34" charset="0"/>
                  </a:rPr>
                  <a:t>for LLMs is </a:t>
                </a:r>
                <a:r>
                  <a:rPr lang="en-US" sz="1200" b="1" dirty="0">
                    <a:solidFill>
                      <a:schemeClr val="bg1"/>
                    </a:solidFill>
                    <a:latin typeface="Aptos" panose="020B0004020202020204" pitchFamily="34" charset="0"/>
                  </a:rPr>
                  <a:t>transformer-based</a:t>
                </a:r>
                <a:r>
                  <a:rPr lang="en-US" sz="1200" dirty="0">
                    <a:solidFill>
                      <a:schemeClr val="bg1"/>
                    </a:solidFill>
                    <a:latin typeface="Aptos" panose="020B0004020202020204" pitchFamily="34" charset="0"/>
                  </a:rPr>
                  <a:t>. </a:t>
                </a:r>
              </a:p>
            </p:txBody>
          </p:sp>
          <p:sp>
            <p:nvSpPr>
              <p:cNvPr id="51" name="TextBox 50">
                <a:extLst>
                  <a:ext uri="{FF2B5EF4-FFF2-40B4-BE49-F238E27FC236}">
                    <a16:creationId xmlns:a16="http://schemas.microsoft.com/office/drawing/2014/main" id="{205326EF-E05E-183F-D31E-F3829E1F700A}"/>
                  </a:ext>
                </a:extLst>
              </p:cNvPr>
              <p:cNvSpPr txBox="1"/>
              <p:nvPr/>
            </p:nvSpPr>
            <p:spPr>
              <a:xfrm>
                <a:off x="2261238" y="4230936"/>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Training</a:t>
                </a:r>
              </a:p>
            </p:txBody>
          </p:sp>
          <p:sp>
            <p:nvSpPr>
              <p:cNvPr id="52" name="TextBox 51">
                <a:extLst>
                  <a:ext uri="{FF2B5EF4-FFF2-40B4-BE49-F238E27FC236}">
                    <a16:creationId xmlns:a16="http://schemas.microsoft.com/office/drawing/2014/main" id="{AD774B5C-7900-9180-E815-8D956C957E60}"/>
                  </a:ext>
                </a:extLst>
              </p:cNvPr>
              <p:cNvSpPr txBox="1"/>
              <p:nvPr/>
            </p:nvSpPr>
            <p:spPr>
              <a:xfrm>
                <a:off x="2261238" y="2934680"/>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Fine-tuning</a:t>
                </a:r>
              </a:p>
            </p:txBody>
          </p:sp>
          <p:sp>
            <p:nvSpPr>
              <p:cNvPr id="53" name="TextBox 52">
                <a:extLst>
                  <a:ext uri="{FF2B5EF4-FFF2-40B4-BE49-F238E27FC236}">
                    <a16:creationId xmlns:a16="http://schemas.microsoft.com/office/drawing/2014/main" id="{FC39E854-A39F-2727-2152-6CAB23B4A546}"/>
                  </a:ext>
                </a:extLst>
              </p:cNvPr>
              <p:cNvSpPr txBox="1"/>
              <p:nvPr/>
            </p:nvSpPr>
            <p:spPr>
              <a:xfrm>
                <a:off x="2261238" y="5469816"/>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Architecture</a:t>
                </a:r>
              </a:p>
            </p:txBody>
          </p:sp>
        </p:grpSp>
        <p:pic>
          <p:nvPicPr>
            <p:cNvPr id="67" name="Graphic 66" descr="Teacher with solid fill">
              <a:extLst>
                <a:ext uri="{FF2B5EF4-FFF2-40B4-BE49-F238E27FC236}">
                  <a16:creationId xmlns:a16="http://schemas.microsoft.com/office/drawing/2014/main" id="{77B39CB6-4D87-D23C-B0AE-6CDA01EACF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1930" y="2772767"/>
              <a:ext cx="365760" cy="365760"/>
            </a:xfrm>
            <a:prstGeom prst="rect">
              <a:avLst/>
            </a:prstGeom>
          </p:spPr>
        </p:pic>
        <p:pic>
          <p:nvPicPr>
            <p:cNvPr id="69" name="Graphic 68" descr="Document with solid fill">
              <a:extLst>
                <a:ext uri="{FF2B5EF4-FFF2-40B4-BE49-F238E27FC236}">
                  <a16:creationId xmlns:a16="http://schemas.microsoft.com/office/drawing/2014/main" id="{7BECDA45-381F-4459-E1EA-0AD16E6F8A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1243" y="3942192"/>
              <a:ext cx="365760" cy="365760"/>
            </a:xfrm>
            <a:prstGeom prst="rect">
              <a:avLst/>
            </a:prstGeom>
          </p:spPr>
        </p:pic>
        <p:pic>
          <p:nvPicPr>
            <p:cNvPr id="71" name="Graphic 70" descr="Network with solid fill">
              <a:extLst>
                <a:ext uri="{FF2B5EF4-FFF2-40B4-BE49-F238E27FC236}">
                  <a16:creationId xmlns:a16="http://schemas.microsoft.com/office/drawing/2014/main" id="{2129EEE6-E0FB-65AE-8EF4-8B44491A32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5532" y="5052826"/>
              <a:ext cx="365760" cy="365760"/>
            </a:xfrm>
            <a:prstGeom prst="rect">
              <a:avLst/>
            </a:prstGeom>
          </p:spPr>
        </p:pic>
      </p:grpSp>
      <p:sp>
        <p:nvSpPr>
          <p:cNvPr id="6" name="Rectangle 5">
            <a:extLst>
              <a:ext uri="{FF2B5EF4-FFF2-40B4-BE49-F238E27FC236}">
                <a16:creationId xmlns:a16="http://schemas.microsoft.com/office/drawing/2014/main" id="{A39D66EA-6C61-FB6E-0010-F0CCBF1C3AB9}"/>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An LLM is a machine learning model trained to </a:t>
            </a:r>
            <a:r>
              <a:rPr lang="en-US" b="1" i="1" noProof="1">
                <a:solidFill>
                  <a:schemeClr val="bg1"/>
                </a:solidFill>
                <a:latin typeface="Aptos Display" panose="020B0004020202020204" pitchFamily="34" charset="0"/>
              </a:rPr>
              <a:t>process</a:t>
            </a:r>
            <a:r>
              <a:rPr lang="en-US" i="1" noProof="1">
                <a:solidFill>
                  <a:schemeClr val="bg1"/>
                </a:solidFill>
                <a:latin typeface="Aptos Display" panose="020B0004020202020204" pitchFamily="34" charset="0"/>
              </a:rPr>
              <a:t>, </a:t>
            </a:r>
            <a:r>
              <a:rPr lang="en-US" b="1" i="1" noProof="1">
                <a:solidFill>
                  <a:schemeClr val="bg1"/>
                </a:solidFill>
                <a:latin typeface="Aptos Display" panose="020B0004020202020204" pitchFamily="34" charset="0"/>
              </a:rPr>
              <a:t>understand</a:t>
            </a:r>
            <a:r>
              <a:rPr lang="en-US" i="1" noProof="1">
                <a:solidFill>
                  <a:schemeClr val="bg1"/>
                </a:solidFill>
                <a:latin typeface="Aptos Display" panose="020B0004020202020204" pitchFamily="34" charset="0"/>
              </a:rPr>
              <a:t>, and </a:t>
            </a:r>
            <a:r>
              <a:rPr lang="en-US" b="1" i="1" noProof="1">
                <a:solidFill>
                  <a:schemeClr val="bg1"/>
                </a:solidFill>
                <a:latin typeface="Aptos Display" panose="020B0004020202020204" pitchFamily="34" charset="0"/>
              </a:rPr>
              <a:t>generate</a:t>
            </a:r>
            <a:r>
              <a:rPr lang="en-US" i="1" noProof="1">
                <a:solidFill>
                  <a:schemeClr val="bg1"/>
                </a:solidFill>
                <a:latin typeface="Aptos Display" panose="020B0004020202020204" pitchFamily="34" charset="0"/>
              </a:rPr>
              <a:t> human language.</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446537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2BEE-8301-D271-ABE0-A6EC7EBEDAC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37D9139-6A19-A69F-F4BE-0C53D081218C}"/>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723B972-F3C5-CF83-212A-4DFB1014736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10BE59C3-72BD-8DAF-EC31-6AFC9AFD8BBC}"/>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Architecture</a:t>
            </a:r>
          </a:p>
        </p:txBody>
      </p:sp>
      <p:grpSp>
        <p:nvGrpSpPr>
          <p:cNvPr id="18" name="Group 17">
            <a:extLst>
              <a:ext uri="{FF2B5EF4-FFF2-40B4-BE49-F238E27FC236}">
                <a16:creationId xmlns:a16="http://schemas.microsoft.com/office/drawing/2014/main" id="{473008BD-45CD-3380-7019-3746F59983AD}"/>
              </a:ext>
            </a:extLst>
          </p:cNvPr>
          <p:cNvGrpSpPr/>
          <p:nvPr/>
        </p:nvGrpSpPr>
        <p:grpSpPr>
          <a:xfrm>
            <a:off x="871537" y="1241033"/>
            <a:ext cx="10449485" cy="5089832"/>
            <a:chOff x="871537" y="1172209"/>
            <a:chExt cx="10449485" cy="5089832"/>
          </a:xfrm>
        </p:grpSpPr>
        <p:grpSp>
          <p:nvGrpSpPr>
            <p:cNvPr id="34" name="Group 33">
              <a:extLst>
                <a:ext uri="{FF2B5EF4-FFF2-40B4-BE49-F238E27FC236}">
                  <a16:creationId xmlns:a16="http://schemas.microsoft.com/office/drawing/2014/main" id="{5DA779EB-374C-2B19-F2C0-83BC63A9858B}"/>
                </a:ext>
              </a:extLst>
            </p:cNvPr>
            <p:cNvGrpSpPr/>
            <p:nvPr/>
          </p:nvGrpSpPr>
          <p:grpSpPr>
            <a:xfrm>
              <a:off x="871537" y="5661740"/>
              <a:ext cx="3865190" cy="600301"/>
              <a:chOff x="562794" y="5596182"/>
              <a:chExt cx="3865190" cy="655652"/>
            </a:xfrm>
          </p:grpSpPr>
          <p:sp>
            <p:nvSpPr>
              <p:cNvPr id="35" name="Oval 34">
                <a:extLst>
                  <a:ext uri="{FF2B5EF4-FFF2-40B4-BE49-F238E27FC236}">
                    <a16:creationId xmlns:a16="http://schemas.microsoft.com/office/drawing/2014/main" id="{16DC8EF1-3211-4B2D-A1A3-74AC953B73BE}"/>
                  </a:ext>
                </a:extLst>
              </p:cNvPr>
              <p:cNvSpPr/>
              <p:nvPr/>
            </p:nvSpPr>
            <p:spPr>
              <a:xfrm>
                <a:off x="1138336" y="5712643"/>
                <a:ext cx="2754908" cy="432048"/>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6" name="Oval 35">
                <a:extLst>
                  <a:ext uri="{FF2B5EF4-FFF2-40B4-BE49-F238E27FC236}">
                    <a16:creationId xmlns:a16="http://schemas.microsoft.com/office/drawing/2014/main" id="{8082A0A8-05FD-9FA4-0B1C-5D8D6F161B87}"/>
                  </a:ext>
                </a:extLst>
              </p:cNvPr>
              <p:cNvSpPr/>
              <p:nvPr/>
            </p:nvSpPr>
            <p:spPr>
              <a:xfrm>
                <a:off x="562794" y="5596182"/>
                <a:ext cx="3865190" cy="655652"/>
              </a:xfrm>
              <a:prstGeom prst="ellipse">
                <a:avLst/>
              </a:prstGeom>
              <a:solidFill>
                <a:schemeClr val="tx1">
                  <a:lumMod val="50000"/>
                  <a:lumOff val="50000"/>
                  <a:alpha val="65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grpSp>
          <p:nvGrpSpPr>
            <p:cNvPr id="10" name="Group 9">
              <a:extLst>
                <a:ext uri="{FF2B5EF4-FFF2-40B4-BE49-F238E27FC236}">
                  <a16:creationId xmlns:a16="http://schemas.microsoft.com/office/drawing/2014/main" id="{C9403E8D-1943-2658-4C07-E548FB9D669A}"/>
                </a:ext>
              </a:extLst>
            </p:cNvPr>
            <p:cNvGrpSpPr/>
            <p:nvPr/>
          </p:nvGrpSpPr>
          <p:grpSpPr>
            <a:xfrm>
              <a:off x="2760530" y="2352175"/>
              <a:ext cx="3998883" cy="3074376"/>
              <a:chOff x="2760530" y="2352175"/>
              <a:chExt cx="4450550" cy="3074376"/>
            </a:xfrm>
          </p:grpSpPr>
          <p:sp>
            <p:nvSpPr>
              <p:cNvPr id="32" name="Rectangle 31">
                <a:extLst>
                  <a:ext uri="{FF2B5EF4-FFF2-40B4-BE49-F238E27FC236}">
                    <a16:creationId xmlns:a16="http://schemas.microsoft.com/office/drawing/2014/main" id="{F799F230-2B8A-791A-3398-52B96C9148C1}"/>
                  </a:ext>
                </a:extLst>
              </p:cNvPr>
              <p:cNvSpPr/>
              <p:nvPr/>
            </p:nvSpPr>
            <p:spPr>
              <a:xfrm>
                <a:off x="2760530" y="2352175"/>
                <a:ext cx="4450549" cy="1096506"/>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3" name="Rectangle 32">
                <a:extLst>
                  <a:ext uri="{FF2B5EF4-FFF2-40B4-BE49-F238E27FC236}">
                    <a16:creationId xmlns:a16="http://schemas.microsoft.com/office/drawing/2014/main" id="{D8322F24-C53B-FC43-8A01-D638B7156922}"/>
                  </a:ext>
                </a:extLst>
              </p:cNvPr>
              <p:cNvSpPr/>
              <p:nvPr/>
            </p:nvSpPr>
            <p:spPr>
              <a:xfrm>
                <a:off x="3296567" y="3536911"/>
                <a:ext cx="3914513" cy="900705"/>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7" name="Rectangle 36">
                <a:extLst>
                  <a:ext uri="{FF2B5EF4-FFF2-40B4-BE49-F238E27FC236}">
                    <a16:creationId xmlns:a16="http://schemas.microsoft.com/office/drawing/2014/main" id="{C1DB2318-1714-4EB0-B01E-E6DBF14AC2D9}"/>
                  </a:ext>
                </a:extLst>
              </p:cNvPr>
              <p:cNvSpPr/>
              <p:nvPr/>
            </p:nvSpPr>
            <p:spPr>
              <a:xfrm>
                <a:off x="3665723" y="4525846"/>
                <a:ext cx="3545356" cy="90070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grpSp>
          <p:nvGrpSpPr>
            <p:cNvPr id="38" name="Group 37">
              <a:extLst>
                <a:ext uri="{FF2B5EF4-FFF2-40B4-BE49-F238E27FC236}">
                  <a16:creationId xmlns:a16="http://schemas.microsoft.com/office/drawing/2014/main" id="{9F907B97-14CB-E065-86B8-2996119F1EE6}"/>
                </a:ext>
              </a:extLst>
            </p:cNvPr>
            <p:cNvGrpSpPr/>
            <p:nvPr/>
          </p:nvGrpSpPr>
          <p:grpSpPr>
            <a:xfrm>
              <a:off x="1352350" y="1172209"/>
              <a:ext cx="2880320" cy="4746891"/>
              <a:chOff x="832917" y="692696"/>
              <a:chExt cx="2880320" cy="5184576"/>
            </a:xfrm>
          </p:grpSpPr>
          <p:sp>
            <p:nvSpPr>
              <p:cNvPr id="39" name="Oval 38">
                <a:extLst>
                  <a:ext uri="{FF2B5EF4-FFF2-40B4-BE49-F238E27FC236}">
                    <a16:creationId xmlns:a16="http://schemas.microsoft.com/office/drawing/2014/main" id="{EBBB54F0-FD0E-6F38-512D-53AF210C95C7}"/>
                  </a:ext>
                </a:extLst>
              </p:cNvPr>
              <p:cNvSpPr/>
              <p:nvPr/>
            </p:nvSpPr>
            <p:spPr>
              <a:xfrm>
                <a:off x="832917" y="2996952"/>
                <a:ext cx="2880320" cy="2880320"/>
              </a:xfrm>
              <a:prstGeom prst="ellipse">
                <a:avLst/>
              </a:prstGeom>
              <a:solidFill>
                <a:schemeClr val="accent2"/>
              </a:solidFill>
              <a:ln>
                <a:noFill/>
              </a:ln>
              <a:scene3d>
                <a:camera prst="isometricOffAxis1Top"/>
                <a:lightRig rig="balanced" dir="t"/>
              </a:scene3d>
              <a:sp3d prstMaterial="matte">
                <a:bevelT w="317500" h="8572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0" name="Oval 39">
                <a:extLst>
                  <a:ext uri="{FF2B5EF4-FFF2-40B4-BE49-F238E27FC236}">
                    <a16:creationId xmlns:a16="http://schemas.microsoft.com/office/drawing/2014/main" id="{CDB03F86-39A4-DCF5-EC57-AD9BC82D46AB}"/>
                  </a:ext>
                </a:extLst>
              </p:cNvPr>
              <p:cNvSpPr/>
              <p:nvPr/>
            </p:nvSpPr>
            <p:spPr>
              <a:xfrm>
                <a:off x="1235967" y="2419375"/>
                <a:ext cx="2076426" cy="2076426"/>
              </a:xfrm>
              <a:prstGeom prst="ellipse">
                <a:avLst/>
              </a:prstGeom>
              <a:solidFill>
                <a:schemeClr val="accent3"/>
              </a:solidFill>
              <a:ln>
                <a:noFill/>
              </a:ln>
              <a:scene3d>
                <a:camera prst="isometricOffAxis1Top"/>
                <a:lightRig rig="balanced" dir="t"/>
              </a:scene3d>
              <a:sp3d prstMaterial="matte">
                <a:bevelT w="266700" h="7429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1" name="Oval 40">
                <a:extLst>
                  <a:ext uri="{FF2B5EF4-FFF2-40B4-BE49-F238E27FC236}">
                    <a16:creationId xmlns:a16="http://schemas.microsoft.com/office/drawing/2014/main" id="{13C4A4DC-179A-4B8B-8D12-83D467F2E0CC}"/>
                  </a:ext>
                </a:extLst>
              </p:cNvPr>
              <p:cNvSpPr/>
              <p:nvPr/>
            </p:nvSpPr>
            <p:spPr>
              <a:xfrm>
                <a:off x="1537968" y="692696"/>
                <a:ext cx="1455820" cy="1294804"/>
              </a:xfrm>
              <a:prstGeom prst="ellipse">
                <a:avLst/>
              </a:prstGeom>
              <a:solidFill>
                <a:schemeClr val="accent4"/>
              </a:solidFill>
              <a:ln>
                <a:noFill/>
              </a:ln>
              <a:scene3d>
                <a:camera prst="isometricOffAxis1Top"/>
                <a:lightRig rig="balanced" dir="t"/>
              </a:scene3d>
              <a:sp3d prstMaterial="matte">
                <a:bevelT w="793750" h="19240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51" name="TextBox 50">
              <a:extLst>
                <a:ext uri="{FF2B5EF4-FFF2-40B4-BE49-F238E27FC236}">
                  <a16:creationId xmlns:a16="http://schemas.microsoft.com/office/drawing/2014/main" id="{E412CD2F-28B8-6786-343A-626C6BE8B070}"/>
                </a:ext>
              </a:extLst>
            </p:cNvPr>
            <p:cNvSpPr txBox="1"/>
            <p:nvPr/>
          </p:nvSpPr>
          <p:spPr>
            <a:xfrm>
              <a:off x="2263535" y="4323201"/>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Training</a:t>
              </a:r>
            </a:p>
          </p:txBody>
        </p:sp>
        <p:sp>
          <p:nvSpPr>
            <p:cNvPr id="52" name="TextBox 51">
              <a:extLst>
                <a:ext uri="{FF2B5EF4-FFF2-40B4-BE49-F238E27FC236}">
                  <a16:creationId xmlns:a16="http://schemas.microsoft.com/office/drawing/2014/main" id="{67DE3A3E-D57E-C9D8-4FA0-E6460EEAEFAC}"/>
                </a:ext>
              </a:extLst>
            </p:cNvPr>
            <p:cNvSpPr txBox="1"/>
            <p:nvPr/>
          </p:nvSpPr>
          <p:spPr>
            <a:xfrm>
              <a:off x="2263535" y="3136376"/>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Fine-tuning</a:t>
              </a:r>
            </a:p>
          </p:txBody>
        </p:sp>
        <p:sp>
          <p:nvSpPr>
            <p:cNvPr id="53" name="TextBox 52">
              <a:extLst>
                <a:ext uri="{FF2B5EF4-FFF2-40B4-BE49-F238E27FC236}">
                  <a16:creationId xmlns:a16="http://schemas.microsoft.com/office/drawing/2014/main" id="{E849A647-68E0-0F93-73ED-BC8DC4F83F21}"/>
                </a:ext>
              </a:extLst>
            </p:cNvPr>
            <p:cNvSpPr txBox="1"/>
            <p:nvPr/>
          </p:nvSpPr>
          <p:spPr>
            <a:xfrm>
              <a:off x="2263535" y="5457494"/>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Architecture</a:t>
              </a:r>
            </a:p>
          </p:txBody>
        </p:sp>
        <p:grpSp>
          <p:nvGrpSpPr>
            <p:cNvPr id="12" name="Group 11">
              <a:extLst>
                <a:ext uri="{FF2B5EF4-FFF2-40B4-BE49-F238E27FC236}">
                  <a16:creationId xmlns:a16="http://schemas.microsoft.com/office/drawing/2014/main" id="{944FC9B5-D599-512D-B5F3-5BF2A90DC7E0}"/>
                </a:ext>
              </a:extLst>
            </p:cNvPr>
            <p:cNvGrpSpPr/>
            <p:nvPr/>
          </p:nvGrpSpPr>
          <p:grpSpPr>
            <a:xfrm>
              <a:off x="7054264" y="2352175"/>
              <a:ext cx="4266758" cy="3074376"/>
              <a:chOff x="7054264" y="2352175"/>
              <a:chExt cx="4266758" cy="3074376"/>
            </a:xfrm>
          </p:grpSpPr>
          <p:sp>
            <p:nvSpPr>
              <p:cNvPr id="11" name="Rectangle 10">
                <a:extLst>
                  <a:ext uri="{FF2B5EF4-FFF2-40B4-BE49-F238E27FC236}">
                    <a16:creationId xmlns:a16="http://schemas.microsoft.com/office/drawing/2014/main" id="{2D2148F6-210F-8A97-BBA8-AE145E8F6C6E}"/>
                  </a:ext>
                </a:extLst>
              </p:cNvPr>
              <p:cNvSpPr/>
              <p:nvPr/>
            </p:nvSpPr>
            <p:spPr>
              <a:xfrm>
                <a:off x="7054264" y="2352175"/>
                <a:ext cx="4234257" cy="3074376"/>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6" name="TextBox 5">
                <a:extLst>
                  <a:ext uri="{FF2B5EF4-FFF2-40B4-BE49-F238E27FC236}">
                    <a16:creationId xmlns:a16="http://schemas.microsoft.com/office/drawing/2014/main" id="{F43557A1-9CEA-DB9F-868E-B5276373518E}"/>
                  </a:ext>
                </a:extLst>
              </p:cNvPr>
              <p:cNvSpPr txBox="1"/>
              <p:nvPr/>
            </p:nvSpPr>
            <p:spPr>
              <a:xfrm>
                <a:off x="7054264" y="2365869"/>
                <a:ext cx="4266758" cy="3046988"/>
              </a:xfrm>
              <a:prstGeom prst="rect">
                <a:avLst/>
              </a:prstGeom>
              <a:noFill/>
            </p:spPr>
            <p:txBody>
              <a:bodyPr wrap="square">
                <a:spAutoFit/>
              </a:bodyPr>
              <a:lstStyle/>
              <a:p>
                <a:r>
                  <a:rPr lang="en-US" sz="1200" dirty="0">
                    <a:solidFill>
                      <a:schemeClr val="bg1"/>
                    </a:solidFill>
                    <a:latin typeface="Aptos" panose="020B0004020202020204" pitchFamily="34" charset="0"/>
                  </a:rPr>
                  <a:t>The models we work with already incorporate all three layers of specificity provided by their developers (architecture → training → fine-tuning). When we download and use them, they are fully prepared at this foundational level.</a:t>
                </a:r>
              </a:p>
              <a:p>
                <a:r>
                  <a:rPr lang="en-US" sz="1200" dirty="0">
                    <a:solidFill>
                      <a:schemeClr val="bg1"/>
                    </a:solidFill>
                    <a:latin typeface="Aptos" panose="020B0004020202020204" pitchFamily="34" charset="0"/>
                  </a:rPr>
                  <a:t>Examples:</a:t>
                </a:r>
              </a:p>
              <a:p>
                <a:r>
                  <a:rPr lang="en-US" sz="1200" b="1" dirty="0">
                    <a:solidFill>
                      <a:schemeClr val="bg1"/>
                    </a:solidFill>
                    <a:latin typeface="Aptos" panose="020B0004020202020204" pitchFamily="34" charset="0"/>
                  </a:rPr>
                  <a:t>meta-llama/Llama-4-Maverick-17B-128E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Llama architecture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17 billion parameters</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Pre-trained and fine-tuned by Meta</a:t>
                </a:r>
                <a:endParaRPr lang="en-US" sz="1200" dirty="0">
                  <a:solidFill>
                    <a:schemeClr val="bg1"/>
                  </a:solidFill>
                  <a:latin typeface="Aptos" panose="020B0004020202020204" pitchFamily="34" charset="0"/>
                </a:endParaRPr>
              </a:p>
              <a:p>
                <a:r>
                  <a:rPr lang="en-US" sz="1200" b="1" dirty="0" err="1">
                    <a:solidFill>
                      <a:schemeClr val="bg1"/>
                    </a:solidFill>
                    <a:latin typeface="Aptos" panose="020B0004020202020204" pitchFamily="34" charset="0"/>
                  </a:rPr>
                  <a:t>mistralai</a:t>
                </a:r>
                <a:r>
                  <a:rPr lang="en-US" sz="1200" b="1" dirty="0">
                    <a:solidFill>
                      <a:schemeClr val="bg1"/>
                    </a:solidFill>
                    <a:latin typeface="Aptos" panose="020B0004020202020204" pitchFamily="34" charset="0"/>
                  </a:rPr>
                  <a:t>/Mixtral-8x7B-Instruct-v0.1</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err="1">
                    <a:solidFill>
                      <a:schemeClr val="bg1"/>
                    </a:solidFill>
                    <a:latin typeface="Aptos" panose="020B0004020202020204" pitchFamily="34" charset="0"/>
                  </a:rPr>
                  <a:t>Mixtral</a:t>
                </a:r>
                <a:r>
                  <a:rPr lang="en-US" sz="1200" i="1" dirty="0">
                    <a:solidFill>
                      <a:schemeClr val="bg1"/>
                    </a:solidFill>
                    <a:latin typeface="Aptos" panose="020B0004020202020204" pitchFamily="34" charset="0"/>
                  </a:rPr>
                  <a:t> architecture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7 billion parameters</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Fine-tuned on instruction-following datasets</a:t>
                </a:r>
                <a:endParaRPr lang="en-US" sz="1200" dirty="0">
                  <a:solidFill>
                    <a:schemeClr val="bg1"/>
                  </a:solidFill>
                  <a:latin typeface="Aptos" panose="020B0004020202020204" pitchFamily="34" charset="0"/>
                </a:endParaRPr>
              </a:p>
              <a:p>
                <a:r>
                  <a:rPr lang="en-US" sz="1200" dirty="0">
                    <a:solidFill>
                      <a:schemeClr val="bg1"/>
                    </a:solidFill>
                    <a:latin typeface="Aptos" panose="020B0004020202020204" pitchFamily="34" charset="0"/>
                  </a:rPr>
                  <a:t>Our role begins </a:t>
                </a:r>
                <a:r>
                  <a:rPr lang="en-US" sz="1200" b="1" dirty="0">
                    <a:solidFill>
                      <a:schemeClr val="bg1"/>
                    </a:solidFill>
                    <a:latin typeface="Aptos" panose="020B0004020202020204" pitchFamily="34" charset="0"/>
                  </a:rPr>
                  <a:t>after these steps</a:t>
                </a:r>
                <a:r>
                  <a:rPr lang="en-US" sz="1200" dirty="0">
                    <a:solidFill>
                      <a:schemeClr val="bg1"/>
                    </a:solidFill>
                    <a:latin typeface="Aptos" panose="020B0004020202020204" pitchFamily="34" charset="0"/>
                  </a:rPr>
                  <a:t>: we take these ready-made models and apply additional customization to adapt them to our own tasks and data.</a:t>
                </a:r>
              </a:p>
            </p:txBody>
          </p:sp>
        </p:grpSp>
        <p:sp>
          <p:nvSpPr>
            <p:cNvPr id="7" name="Triangle 6">
              <a:extLst>
                <a:ext uri="{FF2B5EF4-FFF2-40B4-BE49-F238E27FC236}">
                  <a16:creationId xmlns:a16="http://schemas.microsoft.com/office/drawing/2014/main" id="{E6E47C90-B90E-7DB1-8CB4-9110500D618A}"/>
                </a:ext>
              </a:extLst>
            </p:cNvPr>
            <p:cNvSpPr/>
            <p:nvPr/>
          </p:nvSpPr>
          <p:spPr>
            <a:xfrm rot="5400000">
              <a:off x="5379513" y="3776652"/>
              <a:ext cx="3054651" cy="167015"/>
            </a:xfrm>
            <a:prstGeom prst="triangle">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latin typeface="Aptos" panose="020B0004020202020204" pitchFamily="34" charset="0"/>
              </a:endParaRPr>
            </a:p>
          </p:txBody>
        </p:sp>
        <p:pic>
          <p:nvPicPr>
            <p:cNvPr id="13" name="Graphic 12" descr="Teacher with solid fill">
              <a:extLst>
                <a:ext uri="{FF2B5EF4-FFF2-40B4-BE49-F238E27FC236}">
                  <a16:creationId xmlns:a16="http://schemas.microsoft.com/office/drawing/2014/main" id="{A4B5CB4E-E075-3AC9-3B48-B0CF9DC8C1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1930" y="2772767"/>
              <a:ext cx="365760" cy="365760"/>
            </a:xfrm>
            <a:prstGeom prst="rect">
              <a:avLst/>
            </a:prstGeom>
          </p:spPr>
        </p:pic>
        <p:pic>
          <p:nvPicPr>
            <p:cNvPr id="14" name="Graphic 13" descr="Document with solid fill">
              <a:extLst>
                <a:ext uri="{FF2B5EF4-FFF2-40B4-BE49-F238E27FC236}">
                  <a16:creationId xmlns:a16="http://schemas.microsoft.com/office/drawing/2014/main" id="{0BE1FA85-BFC0-09DF-2517-3FB8D6C475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1243" y="3942192"/>
              <a:ext cx="365760" cy="365760"/>
            </a:xfrm>
            <a:prstGeom prst="rect">
              <a:avLst/>
            </a:prstGeom>
          </p:spPr>
        </p:pic>
        <p:pic>
          <p:nvPicPr>
            <p:cNvPr id="15" name="Graphic 14" descr="Network with solid fill">
              <a:extLst>
                <a:ext uri="{FF2B5EF4-FFF2-40B4-BE49-F238E27FC236}">
                  <a16:creationId xmlns:a16="http://schemas.microsoft.com/office/drawing/2014/main" id="{9621AB40-AFD7-2412-6569-BD7DB16534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5532" y="5052826"/>
              <a:ext cx="365760" cy="365760"/>
            </a:xfrm>
            <a:prstGeom prst="rect">
              <a:avLst/>
            </a:prstGeom>
          </p:spPr>
        </p:pic>
        <p:sp>
          <p:nvSpPr>
            <p:cNvPr id="8" name="TextBox 7">
              <a:extLst>
                <a:ext uri="{FF2B5EF4-FFF2-40B4-BE49-F238E27FC236}">
                  <a16:creationId xmlns:a16="http://schemas.microsoft.com/office/drawing/2014/main" id="{BA2FE1BC-B25B-ED0C-0747-DD64E76DC997}"/>
                </a:ext>
              </a:extLst>
            </p:cNvPr>
            <p:cNvSpPr txBox="1"/>
            <p:nvPr/>
          </p:nvSpPr>
          <p:spPr>
            <a:xfrm>
              <a:off x="4232671" y="2484930"/>
              <a:ext cx="2526742" cy="830997"/>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After general training, models can be adapted to specific tasks or modes of interaction by using </a:t>
              </a:r>
              <a:r>
                <a:rPr kumimoji="0" lang="en-US" sz="1200" b="1" i="0" u="none" strike="noStrike" kern="1200" cap="none" spc="0" normalizeH="0" baseline="0" noProof="1">
                  <a:ln>
                    <a:noFill/>
                  </a:ln>
                  <a:solidFill>
                    <a:schemeClr val="bg1"/>
                  </a:solidFill>
                  <a:effectLst/>
                  <a:uLnTx/>
                  <a:uFillTx/>
                  <a:latin typeface="Aptos" panose="020B0004020202020204" pitchFamily="34" charset="0"/>
                  <a:ea typeface="+mn-ea"/>
                  <a:cs typeface="+mn-cs"/>
                </a:rPr>
                <a:t>smaller, labelled </a:t>
              </a: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datasets.</a:t>
              </a:r>
            </a:p>
          </p:txBody>
        </p:sp>
        <p:sp>
          <p:nvSpPr>
            <p:cNvPr id="9" name="TextBox 8">
              <a:extLst>
                <a:ext uri="{FF2B5EF4-FFF2-40B4-BE49-F238E27FC236}">
                  <a16:creationId xmlns:a16="http://schemas.microsoft.com/office/drawing/2014/main" id="{452796F5-D951-CE15-A707-5848B9E2C144}"/>
                </a:ext>
              </a:extLst>
            </p:cNvPr>
            <p:cNvSpPr txBox="1"/>
            <p:nvPr/>
          </p:nvSpPr>
          <p:spPr>
            <a:xfrm>
              <a:off x="4232671" y="3571765"/>
              <a:ext cx="2526742" cy="830997"/>
            </a:xfrm>
            <a:prstGeom prst="rect">
              <a:avLst/>
            </a:prstGeom>
            <a:noFill/>
          </p:spPr>
          <p:txBody>
            <a:bodyPr wrap="square" rtlCol="0">
              <a:spAutoFit/>
            </a:bodyPr>
            <a:lstStyle/>
            <a:p>
              <a:r>
                <a:rPr lang="en-US" sz="1200" noProof="1">
                  <a:solidFill>
                    <a:schemeClr val="bg1"/>
                  </a:solidFill>
                  <a:latin typeface="Aptos" panose="020B0004020202020204" pitchFamily="34" charset="0"/>
                </a:rPr>
                <a:t>After the model has been designed, it is provided with a </a:t>
              </a:r>
              <a:r>
                <a:rPr lang="en-US" sz="1200" b="1" noProof="1">
                  <a:solidFill>
                    <a:schemeClr val="bg1"/>
                  </a:solidFill>
                  <a:latin typeface="Aptos" panose="020B0004020202020204" pitchFamily="34" charset="0"/>
                </a:rPr>
                <a:t>corpus of raw text</a:t>
              </a:r>
              <a:r>
                <a:rPr lang="en-US" sz="1200" noProof="1">
                  <a:solidFill>
                    <a:schemeClr val="bg1"/>
                  </a:solidFill>
                  <a:latin typeface="Aptos" panose="020B0004020202020204" pitchFamily="34" charset="0"/>
                </a:rPr>
                <a:t> comprising billions of </a:t>
              </a:r>
              <a:r>
                <a:rPr lang="en-US" sz="1200" b="1" noProof="1">
                  <a:solidFill>
                    <a:schemeClr val="bg1"/>
                  </a:solidFill>
                  <a:latin typeface="Aptos" panose="020B0004020202020204" pitchFamily="34" charset="0"/>
                </a:rPr>
                <a:t>unannotated</a:t>
              </a:r>
              <a:r>
                <a:rPr lang="en-US" sz="1200" noProof="1">
                  <a:solidFill>
                    <a:schemeClr val="bg1"/>
                  </a:solidFill>
                  <a:latin typeface="Aptos" panose="020B0004020202020204" pitchFamily="34" charset="0"/>
                </a:rPr>
                <a:t> </a:t>
              </a:r>
              <a:r>
                <a:rPr lang="en-US" sz="1200" dirty="0">
                  <a:solidFill>
                    <a:schemeClr val="bg1"/>
                  </a:solidFill>
                  <a:latin typeface="Aptos" panose="020B0004020202020204" pitchFamily="34" charset="0"/>
                </a:rPr>
                <a:t>words. </a:t>
              </a:r>
            </a:p>
          </p:txBody>
        </p:sp>
        <p:sp>
          <p:nvSpPr>
            <p:cNvPr id="16" name="TextBox 15">
              <a:extLst>
                <a:ext uri="{FF2B5EF4-FFF2-40B4-BE49-F238E27FC236}">
                  <a16:creationId xmlns:a16="http://schemas.microsoft.com/office/drawing/2014/main" id="{E275D60A-B291-35C9-89A9-55C452B27407}"/>
                </a:ext>
              </a:extLst>
            </p:cNvPr>
            <p:cNvSpPr txBox="1"/>
            <p:nvPr/>
          </p:nvSpPr>
          <p:spPr>
            <a:xfrm>
              <a:off x="4232671" y="4653033"/>
              <a:ext cx="2526742" cy="646331"/>
            </a:xfrm>
            <a:prstGeom prst="rect">
              <a:avLst/>
            </a:prstGeom>
            <a:noFill/>
          </p:spPr>
          <p:txBody>
            <a:bodyPr wrap="square" rtlCol="0">
              <a:spAutoFit/>
            </a:bodyPr>
            <a:lstStyle/>
            <a:p>
              <a:r>
                <a:rPr lang="en-US" sz="1200" dirty="0">
                  <a:solidFill>
                    <a:schemeClr val="bg1"/>
                  </a:solidFill>
                  <a:latin typeface="Aptos" panose="020B0004020202020204" pitchFamily="34" charset="0"/>
                </a:rPr>
                <a:t>The </a:t>
              </a:r>
              <a:r>
                <a:rPr lang="en-US" sz="1200" b="1" dirty="0">
                  <a:solidFill>
                    <a:schemeClr val="bg1"/>
                  </a:solidFill>
                  <a:latin typeface="Aptos" panose="020B0004020202020204" pitchFamily="34" charset="0"/>
                </a:rPr>
                <a:t>structural design </a:t>
              </a:r>
              <a:r>
                <a:rPr lang="en-US" sz="1200" dirty="0">
                  <a:solidFill>
                    <a:schemeClr val="bg1"/>
                  </a:solidFill>
                  <a:latin typeface="Aptos" panose="020B0004020202020204" pitchFamily="34" charset="0"/>
                </a:rPr>
                <a:t>of the neural network, </a:t>
              </a:r>
              <a:r>
                <a:rPr lang="en-US" sz="1200" i="1" dirty="0">
                  <a:solidFill>
                    <a:schemeClr val="bg1"/>
                  </a:solidFill>
                  <a:latin typeface="Aptos" panose="020B0004020202020204" pitchFamily="34" charset="0"/>
                </a:rPr>
                <a:t>i.e. </a:t>
              </a:r>
              <a:r>
                <a:rPr lang="en-US" sz="1200" dirty="0">
                  <a:solidFill>
                    <a:schemeClr val="bg1"/>
                  </a:solidFill>
                  <a:latin typeface="Aptos" panose="020B0004020202020204" pitchFamily="34" charset="0"/>
                </a:rPr>
                <a:t>the </a:t>
              </a:r>
              <a:r>
                <a:rPr lang="en-US" sz="1200" b="1" dirty="0">
                  <a:solidFill>
                    <a:schemeClr val="bg1"/>
                  </a:solidFill>
                  <a:latin typeface="Aptos" panose="020B0004020202020204" pitchFamily="34" charset="0"/>
                </a:rPr>
                <a:t>shape</a:t>
              </a:r>
              <a:r>
                <a:rPr lang="en-US" sz="1200" dirty="0">
                  <a:solidFill>
                    <a:schemeClr val="bg1"/>
                  </a:solidFill>
                  <a:latin typeface="Aptos" panose="020B0004020202020204" pitchFamily="34" charset="0"/>
                </a:rPr>
                <a:t> and </a:t>
              </a:r>
              <a:r>
                <a:rPr lang="en-US" sz="1200" b="1" dirty="0">
                  <a:solidFill>
                    <a:schemeClr val="bg1"/>
                  </a:solidFill>
                  <a:latin typeface="Aptos" panose="020B0004020202020204" pitchFamily="34" charset="0"/>
                </a:rPr>
                <a:t>connection</a:t>
              </a:r>
              <a:r>
                <a:rPr lang="en-US" sz="1200" dirty="0">
                  <a:solidFill>
                    <a:schemeClr val="bg1"/>
                  </a:solidFill>
                  <a:latin typeface="Aptos" panose="020B0004020202020204" pitchFamily="34" charset="0"/>
                </a:rPr>
                <a:t> of the nodes.</a:t>
              </a:r>
            </a:p>
          </p:txBody>
        </p:sp>
      </p:grpSp>
      <p:sp>
        <p:nvSpPr>
          <p:cNvPr id="17" name="Rectangle 16">
            <a:extLst>
              <a:ext uri="{FF2B5EF4-FFF2-40B4-BE49-F238E27FC236}">
                <a16:creationId xmlns:a16="http://schemas.microsoft.com/office/drawing/2014/main" id="{C2B3C693-6663-FC26-F61A-AEA14B709C10}"/>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An LLM is a machine learning model trained to </a:t>
            </a:r>
            <a:r>
              <a:rPr lang="en-US" b="1" i="1" noProof="1">
                <a:solidFill>
                  <a:schemeClr val="bg1"/>
                </a:solidFill>
                <a:latin typeface="Aptos Display" panose="020B0004020202020204" pitchFamily="34" charset="0"/>
              </a:rPr>
              <a:t>process</a:t>
            </a:r>
            <a:r>
              <a:rPr lang="en-US" i="1" noProof="1">
                <a:solidFill>
                  <a:schemeClr val="bg1"/>
                </a:solidFill>
                <a:latin typeface="Aptos Display" panose="020B0004020202020204" pitchFamily="34" charset="0"/>
              </a:rPr>
              <a:t>, </a:t>
            </a:r>
            <a:r>
              <a:rPr lang="en-US" b="1" i="1" noProof="1">
                <a:solidFill>
                  <a:schemeClr val="bg1"/>
                </a:solidFill>
                <a:latin typeface="Aptos Display" panose="020B0004020202020204" pitchFamily="34" charset="0"/>
              </a:rPr>
              <a:t>understand</a:t>
            </a:r>
            <a:r>
              <a:rPr lang="en-US" i="1" noProof="1">
                <a:solidFill>
                  <a:schemeClr val="bg1"/>
                </a:solidFill>
                <a:latin typeface="Aptos Display" panose="020B0004020202020204" pitchFamily="34" charset="0"/>
              </a:rPr>
              <a:t>, and </a:t>
            </a:r>
            <a:r>
              <a:rPr lang="en-US" b="1" i="1" noProof="1">
                <a:solidFill>
                  <a:schemeClr val="bg1"/>
                </a:solidFill>
                <a:latin typeface="Aptos Display" panose="020B0004020202020204" pitchFamily="34" charset="0"/>
              </a:rPr>
              <a:t>generate</a:t>
            </a:r>
            <a:r>
              <a:rPr lang="en-US" i="1" noProof="1">
                <a:solidFill>
                  <a:schemeClr val="bg1"/>
                </a:solidFill>
                <a:latin typeface="Aptos Display" panose="020B0004020202020204" pitchFamily="34" charset="0"/>
              </a:rPr>
              <a:t> human language.</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1412929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65D7-5C13-B4B1-B9A7-C032D9E5D2AD}"/>
            </a:ext>
          </a:extLst>
        </p:cNvPr>
        <p:cNvGrpSpPr/>
        <p:nvPr/>
      </p:nvGrpSpPr>
      <p:grpSpPr>
        <a:xfrm>
          <a:off x="0" y="0"/>
          <a:ext cx="0" cy="0"/>
          <a:chOff x="0" y="0"/>
          <a:chExt cx="0" cy="0"/>
        </a:xfrm>
      </p:grpSpPr>
      <p:sp>
        <p:nvSpPr>
          <p:cNvPr id="3" name="Titolo 1">
            <a:extLst>
              <a:ext uri="{FF2B5EF4-FFF2-40B4-BE49-F238E27FC236}">
                <a16:creationId xmlns:a16="http://schemas.microsoft.com/office/drawing/2014/main" id="{9461A4E5-06E5-416D-180F-DD804E4C869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DF42794E-F7D8-9740-AF9C-C606AE55D76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Controlling Model Behaviour</a:t>
            </a:r>
          </a:p>
        </p:txBody>
      </p:sp>
      <p:grpSp>
        <p:nvGrpSpPr>
          <p:cNvPr id="56" name="Group 55">
            <a:extLst>
              <a:ext uri="{FF2B5EF4-FFF2-40B4-BE49-F238E27FC236}">
                <a16:creationId xmlns:a16="http://schemas.microsoft.com/office/drawing/2014/main" id="{E71AAA3D-8D1F-A8B0-B174-A07E62DE2BB4}"/>
              </a:ext>
            </a:extLst>
          </p:cNvPr>
          <p:cNvGrpSpPr/>
          <p:nvPr/>
        </p:nvGrpSpPr>
        <p:grpSpPr>
          <a:xfrm>
            <a:off x="515938" y="2484760"/>
            <a:ext cx="11265473" cy="2934658"/>
            <a:chOff x="121998" y="2279303"/>
            <a:chExt cx="11947503" cy="3140115"/>
          </a:xfrm>
        </p:grpSpPr>
        <p:sp>
          <p:nvSpPr>
            <p:cNvPr id="49" name="Rectangle 48">
              <a:extLst>
                <a:ext uri="{FF2B5EF4-FFF2-40B4-BE49-F238E27FC236}">
                  <a16:creationId xmlns:a16="http://schemas.microsoft.com/office/drawing/2014/main" id="{FC46FB94-E3B9-C1BC-FABE-E027D9B9EEF9}"/>
                </a:ext>
              </a:extLst>
            </p:cNvPr>
            <p:cNvSpPr/>
            <p:nvPr/>
          </p:nvSpPr>
          <p:spPr>
            <a:xfrm>
              <a:off x="7923706" y="4325032"/>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400" b="1" noProof="1">
                  <a:solidFill>
                    <a:schemeClr val="bg1"/>
                  </a:solidFill>
                  <a:latin typeface="Aptos" panose="020B0004020202020204" pitchFamily="34" charset="0"/>
                </a:rPr>
                <a:t>Context window</a:t>
              </a:r>
              <a:r>
                <a:rPr lang="en-US" sz="1400" noProof="1">
                  <a:solidFill>
                    <a:schemeClr val="bg1"/>
                  </a:solidFill>
                  <a:latin typeface="Aptos" panose="020B0004020202020204" pitchFamily="34" charset="0"/>
                </a:rPr>
                <a:t>: </a:t>
              </a:r>
              <a:r>
                <a:rPr lang="en-US" sz="1400" noProof="1">
                  <a:solidFill>
                    <a:schemeClr val="bg1"/>
                  </a:solidFill>
                </a:rPr>
                <a:t>maximum amount of text (query + data) the model can see at once. </a:t>
              </a:r>
            </a:p>
          </p:txBody>
        </p:sp>
        <p:sp>
          <p:nvSpPr>
            <p:cNvPr id="50" name="Rectangle 49">
              <a:extLst>
                <a:ext uri="{FF2B5EF4-FFF2-40B4-BE49-F238E27FC236}">
                  <a16:creationId xmlns:a16="http://schemas.microsoft.com/office/drawing/2014/main" id="{7613CCA8-A1F1-89AA-9CC4-6218DCBC6600}"/>
                </a:ext>
              </a:extLst>
            </p:cNvPr>
            <p:cNvSpPr/>
            <p:nvPr/>
          </p:nvSpPr>
          <p:spPr>
            <a:xfrm>
              <a:off x="7923706" y="3520097"/>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0" rtlCol="0" anchor="ctr"/>
            <a:lstStyle/>
            <a:p>
              <a:r>
                <a:rPr lang="en-US" sz="1400" b="1" noProof="1">
                  <a:solidFill>
                    <a:schemeClr val="bg1"/>
                  </a:solidFill>
                  <a:latin typeface="Aptos" panose="020B0004020202020204" pitchFamily="34" charset="0"/>
                </a:rPr>
                <a:t>System prompt:</a:t>
              </a:r>
              <a:r>
                <a:rPr lang="en-US" sz="1400" noProof="1">
                  <a:solidFill>
                    <a:schemeClr val="bg1"/>
                  </a:solidFill>
                  <a:latin typeface="Aptos" panose="020B0004020202020204" pitchFamily="34" charset="0"/>
                </a:rPr>
                <a:t> sets model’s “role” (e.g. </a:t>
              </a:r>
              <a:r>
                <a:rPr lang="en-US" sz="1400" i="1" noProof="1">
                  <a:solidFill>
                    <a:schemeClr val="bg1"/>
                  </a:solidFill>
                  <a:latin typeface="Aptos" panose="020B0004020202020204" pitchFamily="34" charset="0"/>
                </a:rPr>
                <a:t>You are an RNA-seq assistant</a:t>
              </a:r>
              <a:r>
                <a:rPr lang="en-US" sz="1400" noProof="1">
                  <a:solidFill>
                    <a:schemeClr val="bg1"/>
                  </a:solidFill>
                  <a:latin typeface="Aptos" panose="020B0004020202020204" pitchFamily="34" charset="0"/>
                </a:rPr>
                <a:t>).</a:t>
              </a:r>
            </a:p>
          </p:txBody>
        </p:sp>
        <p:sp>
          <p:nvSpPr>
            <p:cNvPr id="51" name="Rectangle 50">
              <a:extLst>
                <a:ext uri="{FF2B5EF4-FFF2-40B4-BE49-F238E27FC236}">
                  <a16:creationId xmlns:a16="http://schemas.microsoft.com/office/drawing/2014/main" id="{5EC7E748-C995-C34D-479A-78BCF5F4D1FC}"/>
                </a:ext>
              </a:extLst>
            </p:cNvPr>
            <p:cNvSpPr/>
            <p:nvPr/>
          </p:nvSpPr>
          <p:spPr>
            <a:xfrm>
              <a:off x="7923706" y="2715162"/>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400" b="1" noProof="1">
                  <a:solidFill>
                    <a:schemeClr val="bg1"/>
                  </a:solidFill>
                  <a:latin typeface="Aptos" panose="020B0004020202020204" pitchFamily="34" charset="0"/>
                </a:rPr>
                <a:t>Max tokens:</a:t>
              </a:r>
              <a:r>
                <a:rPr lang="en-US" sz="1400" noProof="1">
                  <a:solidFill>
                    <a:schemeClr val="bg1"/>
                  </a:solidFill>
                  <a:latin typeface="Aptos" panose="020B0004020202020204" pitchFamily="34" charset="0"/>
                </a:rPr>
                <a:t> controls response length.</a:t>
              </a:r>
            </a:p>
          </p:txBody>
        </p:sp>
        <p:sp>
          <p:nvSpPr>
            <p:cNvPr id="47" name="Rectangle 46">
              <a:extLst>
                <a:ext uri="{FF2B5EF4-FFF2-40B4-BE49-F238E27FC236}">
                  <a16:creationId xmlns:a16="http://schemas.microsoft.com/office/drawing/2014/main" id="{BC4D9BA4-0449-A04B-3BBD-697FBDE3C59F}"/>
                </a:ext>
              </a:extLst>
            </p:cNvPr>
            <p:cNvSpPr/>
            <p:nvPr/>
          </p:nvSpPr>
          <p:spPr>
            <a:xfrm>
              <a:off x="121998" y="3517950"/>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0" bIns="0" rtlCol="0" anchor="ctr"/>
            <a:lstStyle/>
            <a:p>
              <a:r>
                <a:rPr lang="en-US" sz="1400" b="1" noProof="1">
                  <a:solidFill>
                    <a:schemeClr val="bg1"/>
                  </a:solidFill>
                  <a:latin typeface="Aptos" panose="020B0004020202020204" pitchFamily="34" charset="0"/>
                </a:rPr>
                <a:t>Top-k / Top-p sampling:</a:t>
              </a:r>
              <a:r>
                <a:rPr lang="en-US" sz="1400" noProof="1">
                  <a:solidFill>
                    <a:schemeClr val="bg1"/>
                  </a:solidFill>
                  <a:latin typeface="Aptos" panose="020B0004020202020204" pitchFamily="34" charset="0"/>
                </a:rPr>
                <a:t> controls diversity of responses.</a:t>
              </a:r>
            </a:p>
          </p:txBody>
        </p:sp>
        <p:sp>
          <p:nvSpPr>
            <p:cNvPr id="48" name="Rectangle 47">
              <a:extLst>
                <a:ext uri="{FF2B5EF4-FFF2-40B4-BE49-F238E27FC236}">
                  <a16:creationId xmlns:a16="http://schemas.microsoft.com/office/drawing/2014/main" id="{87A104EF-D76E-2547-7461-D5D9121FDE2A}"/>
                </a:ext>
              </a:extLst>
            </p:cNvPr>
            <p:cNvSpPr/>
            <p:nvPr/>
          </p:nvSpPr>
          <p:spPr>
            <a:xfrm>
              <a:off x="121999" y="4297910"/>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0" bIns="0" rtlCol="0" anchor="ctr"/>
            <a:lstStyle/>
            <a:p>
              <a:r>
                <a:rPr lang="en-US" sz="1400" b="1" noProof="1">
                  <a:solidFill>
                    <a:schemeClr val="bg1"/>
                  </a:solidFill>
                  <a:latin typeface="Aptos" panose="020B0004020202020204" pitchFamily="34" charset="0"/>
                </a:rPr>
                <a:t>Few-shot prompting:</a:t>
              </a:r>
              <a:r>
                <a:rPr lang="en-US" sz="1400" noProof="1">
                  <a:solidFill>
                    <a:schemeClr val="bg1"/>
                  </a:solidFill>
                  <a:latin typeface="Aptos" panose="020B0004020202020204" pitchFamily="34" charset="0"/>
                </a:rPr>
                <a:t> provide Q&amp;A examples </a:t>
              </a:r>
            </a:p>
            <a:p>
              <a:r>
                <a:rPr lang="en-US" sz="1400" noProof="1">
                  <a:solidFill>
                    <a:schemeClr val="bg1"/>
                  </a:solidFill>
                  <a:latin typeface="Aptos" panose="020B0004020202020204" pitchFamily="34" charset="0"/>
                </a:rPr>
                <a:t>to teach style on the fly.</a:t>
              </a:r>
            </a:p>
          </p:txBody>
        </p:sp>
        <p:sp>
          <p:nvSpPr>
            <p:cNvPr id="46" name="Rectangle 45">
              <a:extLst>
                <a:ext uri="{FF2B5EF4-FFF2-40B4-BE49-F238E27FC236}">
                  <a16:creationId xmlns:a16="http://schemas.microsoft.com/office/drawing/2014/main" id="{86972602-A5F5-BC00-C822-28D027C53381}"/>
                </a:ext>
              </a:extLst>
            </p:cNvPr>
            <p:cNvSpPr/>
            <p:nvPr/>
          </p:nvSpPr>
          <p:spPr>
            <a:xfrm>
              <a:off x="122499" y="2737989"/>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r>
                <a:rPr lang="en-US" sz="1400" b="1" noProof="1">
                  <a:solidFill>
                    <a:schemeClr val="bg1"/>
                  </a:solidFill>
                  <a:latin typeface="Aptos" panose="020B0004020202020204" pitchFamily="34" charset="0"/>
                </a:rPr>
                <a:t>Temperature:</a:t>
              </a:r>
              <a:r>
                <a:rPr lang="en-US" sz="1400" noProof="1">
                  <a:solidFill>
                    <a:schemeClr val="bg1"/>
                  </a:solidFill>
                  <a:latin typeface="Aptos" panose="020B0004020202020204" pitchFamily="34" charset="0"/>
                </a:rPr>
                <a:t> controls randomness </a:t>
              </a:r>
            </a:p>
            <a:p>
              <a:r>
                <a:rPr lang="en-US" sz="1400" noProof="1">
                  <a:solidFill>
                    <a:schemeClr val="bg1"/>
                  </a:solidFill>
                  <a:latin typeface="Aptos" panose="020B0004020202020204" pitchFamily="34" charset="0"/>
                </a:rPr>
                <a:t>(0.2 = precise, 0.7 = creative).</a:t>
              </a:r>
            </a:p>
          </p:txBody>
        </p:sp>
        <p:pic>
          <p:nvPicPr>
            <p:cNvPr id="14" name="Picture 13">
              <a:extLst>
                <a:ext uri="{FF2B5EF4-FFF2-40B4-BE49-F238E27FC236}">
                  <a16:creationId xmlns:a16="http://schemas.microsoft.com/office/drawing/2014/main" id="{6BB670D2-D6F9-2E2E-10C8-FEE53F6A655B}"/>
                </a:ext>
              </a:extLst>
            </p:cNvPr>
            <p:cNvPicPr>
              <a:picLocks noChangeAspect="1"/>
            </p:cNvPicPr>
            <p:nvPr/>
          </p:nvPicPr>
          <p:blipFill>
            <a:blip r:embed="rId2">
              <a:duotone>
                <a:schemeClr val="accent1">
                  <a:shade val="45000"/>
                  <a:satMod val="135000"/>
                </a:schemeClr>
                <a:prstClr val="white"/>
              </a:duotone>
            </a:blip>
            <a:srcRect t="12379" b="25765"/>
            <a:stretch>
              <a:fillRect/>
            </a:stretch>
          </p:blipFill>
          <p:spPr>
            <a:xfrm>
              <a:off x="3557800" y="2279303"/>
              <a:ext cx="5076400" cy="3140115"/>
            </a:xfrm>
            <a:prstGeom prst="rect">
              <a:avLst/>
            </a:prstGeom>
            <a:effectLst>
              <a:outerShdw blurRad="50800" dist="38100" dir="2700000" algn="tl" rotWithShape="0">
                <a:prstClr val="black">
                  <a:alpha val="40000"/>
                </a:prstClr>
              </a:outerShdw>
            </a:effectLst>
          </p:spPr>
        </p:pic>
        <p:pic>
          <p:nvPicPr>
            <p:cNvPr id="27" name="Graphic 26" descr="Thermometer with solid fill">
              <a:extLst>
                <a:ext uri="{FF2B5EF4-FFF2-40B4-BE49-F238E27FC236}">
                  <a16:creationId xmlns:a16="http://schemas.microsoft.com/office/drawing/2014/main" id="{32750EF6-8C26-7622-7EFE-CD5DAB0AF3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9916" y="2863311"/>
              <a:ext cx="365760" cy="365760"/>
            </a:xfrm>
            <a:prstGeom prst="rect">
              <a:avLst/>
            </a:prstGeom>
          </p:spPr>
        </p:pic>
        <p:pic>
          <p:nvPicPr>
            <p:cNvPr id="28" name="Graphic 27" descr="Ruler with solid fill">
              <a:extLst>
                <a:ext uri="{FF2B5EF4-FFF2-40B4-BE49-F238E27FC236}">
                  <a16:creationId xmlns:a16="http://schemas.microsoft.com/office/drawing/2014/main" id="{C3EA241A-7236-BACF-7944-06112989954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765623" y="2863311"/>
              <a:ext cx="365760" cy="365760"/>
            </a:xfrm>
            <a:prstGeom prst="rect">
              <a:avLst/>
            </a:prstGeom>
          </p:spPr>
        </p:pic>
        <p:pic>
          <p:nvPicPr>
            <p:cNvPr id="29" name="Graphic 28" descr="Dice with solid fill">
              <a:extLst>
                <a:ext uri="{FF2B5EF4-FFF2-40B4-BE49-F238E27FC236}">
                  <a16:creationId xmlns:a16="http://schemas.microsoft.com/office/drawing/2014/main" id="{C49B9FCC-82A4-758C-598C-462F3F293E4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69916" y="3636258"/>
              <a:ext cx="365760" cy="365760"/>
            </a:xfrm>
            <a:prstGeom prst="rect">
              <a:avLst/>
            </a:prstGeom>
          </p:spPr>
        </p:pic>
        <p:pic>
          <p:nvPicPr>
            <p:cNvPr id="40" name="Graphic 39" descr="Single gear with solid fill">
              <a:extLst>
                <a:ext uri="{FF2B5EF4-FFF2-40B4-BE49-F238E27FC236}">
                  <a16:creationId xmlns:a16="http://schemas.microsoft.com/office/drawing/2014/main" id="{A45061A3-96AA-8CCC-9D50-1EF52ABEEF6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765623" y="3645419"/>
              <a:ext cx="365760" cy="365760"/>
            </a:xfrm>
            <a:prstGeom prst="rect">
              <a:avLst/>
            </a:prstGeom>
          </p:spPr>
        </p:pic>
        <p:pic>
          <p:nvPicPr>
            <p:cNvPr id="43" name="Graphic 42" descr="Chat bubble with solid fill">
              <a:extLst>
                <a:ext uri="{FF2B5EF4-FFF2-40B4-BE49-F238E27FC236}">
                  <a16:creationId xmlns:a16="http://schemas.microsoft.com/office/drawing/2014/main" id="{34A31B00-E20D-62AB-49AA-027E5D6CB93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069916" y="4440201"/>
              <a:ext cx="365760" cy="365760"/>
            </a:xfrm>
            <a:prstGeom prst="rect">
              <a:avLst/>
            </a:prstGeom>
          </p:spPr>
        </p:pic>
        <p:pic>
          <p:nvPicPr>
            <p:cNvPr id="55" name="Graphic 54" descr="Window with solid fill">
              <a:extLst>
                <a:ext uri="{FF2B5EF4-FFF2-40B4-BE49-F238E27FC236}">
                  <a16:creationId xmlns:a16="http://schemas.microsoft.com/office/drawing/2014/main" id="{6BFF4D44-7FED-9881-9B2A-F1ADC4C4D3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65623" y="4427527"/>
              <a:ext cx="365760" cy="365760"/>
            </a:xfrm>
            <a:prstGeom prst="rect">
              <a:avLst/>
            </a:prstGeom>
          </p:spPr>
        </p:pic>
      </p:grpSp>
      <p:sp>
        <p:nvSpPr>
          <p:cNvPr id="4" name="Rectangle 3">
            <a:extLst>
              <a:ext uri="{FF2B5EF4-FFF2-40B4-BE49-F238E27FC236}">
                <a16:creationId xmlns:a16="http://schemas.microsoft.com/office/drawing/2014/main" id="{881F6B62-FA99-870E-073E-C4E15AA5A4AB}"/>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Additional parameters make the </a:t>
            </a:r>
            <a:r>
              <a:rPr lang="en-US" b="1" i="1" noProof="1">
                <a:solidFill>
                  <a:schemeClr val="bg1"/>
                </a:solidFill>
                <a:latin typeface="Aptos Display" panose="020B0004020202020204" pitchFamily="34" charset="0"/>
              </a:rPr>
              <a:t>same model </a:t>
            </a:r>
            <a:r>
              <a:rPr lang="en-US" i="1" noProof="1">
                <a:solidFill>
                  <a:schemeClr val="bg1"/>
                </a:solidFill>
                <a:latin typeface="Aptos Display" panose="020B0004020202020204" pitchFamily="34" charset="0"/>
              </a:rPr>
              <a:t>behave </a:t>
            </a:r>
            <a:r>
              <a:rPr lang="en-US" b="1" i="1" noProof="1">
                <a:solidFill>
                  <a:schemeClr val="bg1"/>
                </a:solidFill>
                <a:latin typeface="Aptos Display" panose="020B0004020202020204" pitchFamily="34" charset="0"/>
              </a:rPr>
              <a:t>differently</a:t>
            </a:r>
            <a:r>
              <a:rPr lang="en-US" i="1" noProof="1">
                <a:solidFill>
                  <a:schemeClr val="bg1"/>
                </a:solidFill>
                <a:latin typeface="Aptos Display" panose="020B0004020202020204" pitchFamily="34" charset="0"/>
              </a:rPr>
              <a:t>.</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197710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DC569-68CB-3CA4-E4D7-F7BE9A1E3AFC}"/>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8D900DB8-D43D-CA1C-E1DD-243BEED86266}"/>
              </a:ext>
            </a:extLst>
          </p:cNvPr>
          <p:cNvSpPr/>
          <p:nvPr/>
        </p:nvSpPr>
        <p:spPr>
          <a:xfrm>
            <a:off x="-1" y="1717073"/>
            <a:ext cx="12192001" cy="923330"/>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ptos Display" panose="020B0004020202020204" pitchFamily="34" charset="0"/>
              </a:rPr>
              <a:t>We leverage </a:t>
            </a:r>
            <a:r>
              <a:rPr lang="en-US" b="1" dirty="0">
                <a:solidFill>
                  <a:schemeClr val="bg1"/>
                </a:solidFill>
                <a:latin typeface="Aptos Display" panose="020B0004020202020204" pitchFamily="34" charset="0"/>
              </a:rPr>
              <a:t>pre-trained</a:t>
            </a:r>
            <a:r>
              <a:rPr lang="en-US" dirty="0">
                <a:solidFill>
                  <a:schemeClr val="bg1"/>
                </a:solidFill>
                <a:latin typeface="Aptos Display" panose="020B0004020202020204" pitchFamily="34" charset="0"/>
              </a:rPr>
              <a:t> and</a:t>
            </a:r>
            <a:r>
              <a:rPr lang="en-US" b="1" dirty="0">
                <a:solidFill>
                  <a:schemeClr val="bg1"/>
                </a:solidFill>
                <a:latin typeface="Aptos Display" panose="020B0004020202020204" pitchFamily="34" charset="0"/>
              </a:rPr>
              <a:t> fine-tuned </a:t>
            </a:r>
            <a:r>
              <a:rPr lang="en-US" dirty="0">
                <a:solidFill>
                  <a:schemeClr val="bg1"/>
                </a:solidFill>
                <a:latin typeface="Aptos Display" panose="020B0004020202020204" pitchFamily="34" charset="0"/>
              </a:rPr>
              <a:t>LLMs — already structured at the levels of architecture, general training, and instruction/chat specialization — and </a:t>
            </a:r>
            <a:r>
              <a:rPr lang="en-US" b="1" dirty="0">
                <a:solidFill>
                  <a:schemeClr val="bg1"/>
                </a:solidFill>
                <a:latin typeface="Aptos Display" panose="020B0004020202020204" pitchFamily="34" charset="0"/>
              </a:rPr>
              <a:t>combine</a:t>
            </a:r>
            <a:r>
              <a:rPr lang="en-US" dirty="0">
                <a:solidFill>
                  <a:schemeClr val="bg1"/>
                </a:solidFill>
                <a:latin typeface="Aptos Display" panose="020B0004020202020204" pitchFamily="34" charset="0"/>
              </a:rPr>
              <a:t> </a:t>
            </a:r>
            <a:r>
              <a:rPr lang="en-US" b="1" dirty="0">
                <a:solidFill>
                  <a:schemeClr val="bg1"/>
                </a:solidFill>
                <a:latin typeface="Aptos Display" panose="020B0004020202020204" pitchFamily="34" charset="0"/>
              </a:rPr>
              <a:t>them</a:t>
            </a:r>
            <a:r>
              <a:rPr lang="en-US" dirty="0">
                <a:solidFill>
                  <a:schemeClr val="bg1"/>
                </a:solidFill>
                <a:latin typeface="Aptos Display" panose="020B0004020202020204" pitchFamily="34" charset="0"/>
              </a:rPr>
              <a:t> with our </a:t>
            </a:r>
            <a:r>
              <a:rPr lang="en-US" b="1" dirty="0">
                <a:solidFill>
                  <a:schemeClr val="bg1"/>
                </a:solidFill>
                <a:latin typeface="Aptos Display" panose="020B0004020202020204" pitchFamily="34" charset="0"/>
              </a:rPr>
              <a:t>RNA-seq data </a:t>
            </a:r>
            <a:r>
              <a:rPr lang="en-US" dirty="0">
                <a:solidFill>
                  <a:schemeClr val="bg1"/>
                </a:solidFill>
                <a:latin typeface="Aptos Display" panose="020B0004020202020204" pitchFamily="34" charset="0"/>
              </a:rPr>
              <a:t>to provide </a:t>
            </a:r>
            <a:r>
              <a:rPr lang="en-US" b="1" dirty="0">
                <a:solidFill>
                  <a:schemeClr val="bg1"/>
                </a:solidFill>
                <a:latin typeface="Aptos Display" panose="020B0004020202020204" pitchFamily="34" charset="0"/>
              </a:rPr>
              <a:t>project-specific insights</a:t>
            </a:r>
            <a:r>
              <a:rPr lang="en-US" dirty="0">
                <a:solidFill>
                  <a:schemeClr val="bg1"/>
                </a:solidFill>
                <a:latin typeface="Aptos Display" panose="020B0004020202020204" pitchFamily="34" charset="0"/>
              </a:rPr>
              <a:t>, </a:t>
            </a:r>
            <a:r>
              <a:rPr lang="en-US" b="1" dirty="0">
                <a:solidFill>
                  <a:schemeClr val="bg1"/>
                </a:solidFill>
                <a:latin typeface="Aptos Display" panose="020B0004020202020204" pitchFamily="34" charset="0"/>
              </a:rPr>
              <a:t>without retraining </a:t>
            </a:r>
            <a:r>
              <a:rPr lang="en-US" dirty="0">
                <a:solidFill>
                  <a:schemeClr val="bg1"/>
                </a:solidFill>
                <a:latin typeface="Aptos Display" panose="020B0004020202020204" pitchFamily="34" charset="0"/>
              </a:rPr>
              <a:t>or </a:t>
            </a:r>
            <a:r>
              <a:rPr lang="en-US" b="1" dirty="0">
                <a:solidFill>
                  <a:schemeClr val="bg1"/>
                </a:solidFill>
                <a:latin typeface="Aptos Display" panose="020B0004020202020204" pitchFamily="34" charset="0"/>
              </a:rPr>
              <a:t>modifying</a:t>
            </a:r>
            <a:r>
              <a:rPr lang="en-US" dirty="0">
                <a:solidFill>
                  <a:schemeClr val="bg1"/>
                </a:solidFill>
                <a:latin typeface="Aptos Display" panose="020B0004020202020204" pitchFamily="34" charset="0"/>
              </a:rPr>
              <a:t> the model itself.</a:t>
            </a:r>
          </a:p>
        </p:txBody>
      </p:sp>
      <p:sp>
        <p:nvSpPr>
          <p:cNvPr id="4" name="Segnaposto numero diapositiva 3">
            <a:extLst>
              <a:ext uri="{FF2B5EF4-FFF2-40B4-BE49-F238E27FC236}">
                <a16:creationId xmlns:a16="http://schemas.microsoft.com/office/drawing/2014/main" id="{957C585C-8EFB-EE80-DBF6-1B9F9593F0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05967-CA1D-5C46-AFEB-6605DA15A10A}"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8" name="Segnaposto testo 2">
            <a:extLst>
              <a:ext uri="{FF2B5EF4-FFF2-40B4-BE49-F238E27FC236}">
                <a16:creationId xmlns:a16="http://schemas.microsoft.com/office/drawing/2014/main" id="{A8329287-4100-779E-897C-9D608F2050C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Knowledge</a:t>
            </a:r>
          </a:p>
        </p:txBody>
      </p:sp>
      <p:sp>
        <p:nvSpPr>
          <p:cNvPr id="9" name="Titolo 1">
            <a:extLst>
              <a:ext uri="{FF2B5EF4-FFF2-40B4-BE49-F238E27FC236}">
                <a16:creationId xmlns:a16="http://schemas.microsoft.com/office/drawing/2014/main" id="{1B1A4768-5268-5B5B-A9C7-C115082BF68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grpSp>
        <p:nvGrpSpPr>
          <p:cNvPr id="17" name="Group 16">
            <a:extLst>
              <a:ext uri="{FF2B5EF4-FFF2-40B4-BE49-F238E27FC236}">
                <a16:creationId xmlns:a16="http://schemas.microsoft.com/office/drawing/2014/main" id="{8E8A7491-C09F-7B95-BBEF-FE6677DA03D5}"/>
              </a:ext>
            </a:extLst>
          </p:cNvPr>
          <p:cNvGrpSpPr/>
          <p:nvPr/>
        </p:nvGrpSpPr>
        <p:grpSpPr>
          <a:xfrm>
            <a:off x="5049914" y="3191591"/>
            <a:ext cx="2092172" cy="2290702"/>
            <a:chOff x="5049914" y="4037165"/>
            <a:chExt cx="2092172" cy="2290702"/>
          </a:xfrm>
        </p:grpSpPr>
        <p:sp>
          <p:nvSpPr>
            <p:cNvPr id="15" name="Rounded Rectangle 14">
              <a:extLst>
                <a:ext uri="{FF2B5EF4-FFF2-40B4-BE49-F238E27FC236}">
                  <a16:creationId xmlns:a16="http://schemas.microsoft.com/office/drawing/2014/main" id="{B0F48355-9BEA-94D8-D988-EC2E5CF10FF3}"/>
                </a:ext>
              </a:extLst>
            </p:cNvPr>
            <p:cNvSpPr/>
            <p:nvPr/>
          </p:nvSpPr>
          <p:spPr>
            <a:xfrm>
              <a:off x="5309419" y="4375355"/>
              <a:ext cx="1573162" cy="1952512"/>
            </a:xfrm>
            <a:prstGeom prst="roundRect">
              <a:avLst/>
            </a:prstGeom>
            <a:solidFill>
              <a:schemeClr val="bg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400" b="1" dirty="0">
                  <a:solidFill>
                    <a:schemeClr val="tx1"/>
                  </a:solidFill>
                  <a:latin typeface="Aptos Display" panose="020B0004020202020204" pitchFamily="34" charset="0"/>
                </a:rPr>
                <a:t>Domain-aware QA Assistant</a:t>
              </a:r>
            </a:p>
          </p:txBody>
        </p:sp>
        <p:pic>
          <p:nvPicPr>
            <p:cNvPr id="5122" name="Picture 2" descr="chatbot icon">
              <a:extLst>
                <a:ext uri="{FF2B5EF4-FFF2-40B4-BE49-F238E27FC236}">
                  <a16:creationId xmlns:a16="http://schemas.microsoft.com/office/drawing/2014/main" id="{A7D042F9-152B-D8FA-39D5-DBAE3163D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914" y="4037165"/>
              <a:ext cx="2092172" cy="209217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ound Diagonal Corner Rectangle 17">
            <a:extLst>
              <a:ext uri="{FF2B5EF4-FFF2-40B4-BE49-F238E27FC236}">
                <a16:creationId xmlns:a16="http://schemas.microsoft.com/office/drawing/2014/main" id="{2293EF69-9D89-3BE1-E3E3-32DC6ADDF16C}"/>
              </a:ext>
            </a:extLst>
          </p:cNvPr>
          <p:cNvSpPr/>
          <p:nvPr/>
        </p:nvSpPr>
        <p:spPr>
          <a:xfrm>
            <a:off x="7142086" y="3098761"/>
            <a:ext cx="4572000" cy="2743200"/>
          </a:xfrm>
          <a:prstGeom prst="round2DiagRect">
            <a:avLst/>
          </a:prstGeom>
          <a:solidFill>
            <a:schemeClr val="accent4">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noProof="1">
                <a:solidFill>
                  <a:schemeClr val="bg1"/>
                </a:solidFill>
                <a:latin typeface="Aptos Display" panose="020B0004020202020204" pitchFamily="34" charset="0"/>
              </a:rPr>
              <a:t>Project-specific RNA-seq Data</a:t>
            </a:r>
          </a:p>
        </p:txBody>
      </p:sp>
      <p:sp>
        <p:nvSpPr>
          <p:cNvPr id="19" name="Round Diagonal Corner Rectangle 18">
            <a:extLst>
              <a:ext uri="{FF2B5EF4-FFF2-40B4-BE49-F238E27FC236}">
                <a16:creationId xmlns:a16="http://schemas.microsoft.com/office/drawing/2014/main" id="{4F4B6FD5-B6C7-5FD1-A226-5D12E9BE68BD}"/>
              </a:ext>
            </a:extLst>
          </p:cNvPr>
          <p:cNvSpPr/>
          <p:nvPr/>
        </p:nvSpPr>
        <p:spPr>
          <a:xfrm>
            <a:off x="477914" y="3098761"/>
            <a:ext cx="4572000" cy="2743200"/>
          </a:xfrm>
          <a:prstGeom prst="round2DiagRect">
            <a:avLst/>
          </a:prstGeom>
          <a:solidFill>
            <a:schemeClr val="accent3">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noProof="1">
                <a:solidFill>
                  <a:schemeClr val="bg1"/>
                </a:solidFill>
                <a:latin typeface="Aptos Display" panose="020B0004020202020204" pitchFamily="34" charset="0"/>
              </a:rPr>
              <a:t>LLM Pre-trained Knowledge</a:t>
            </a:r>
          </a:p>
        </p:txBody>
      </p:sp>
      <p:pic>
        <p:nvPicPr>
          <p:cNvPr id="21" name="Picture 20">
            <a:extLst>
              <a:ext uri="{FF2B5EF4-FFF2-40B4-BE49-F238E27FC236}">
                <a16:creationId xmlns:a16="http://schemas.microsoft.com/office/drawing/2014/main" id="{2A53646A-A90B-59FF-1C31-D1B2A77AAA66}"/>
              </a:ext>
            </a:extLst>
          </p:cNvPr>
          <p:cNvPicPr>
            <a:picLocks noChangeAspect="1"/>
          </p:cNvPicPr>
          <p:nvPr/>
        </p:nvPicPr>
        <p:blipFill>
          <a:blip r:embed="rId3"/>
          <a:stretch>
            <a:fillRect/>
          </a:stretch>
        </p:blipFill>
        <p:spPr>
          <a:xfrm>
            <a:off x="7242028" y="3559902"/>
            <a:ext cx="2515895" cy="1739384"/>
          </a:xfrm>
          <a:prstGeom prst="rect">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85EB8FE2-73AC-D705-7971-025A3B81372E}"/>
              </a:ext>
            </a:extLst>
          </p:cNvPr>
          <p:cNvPicPr>
            <a:picLocks noChangeAspect="1"/>
          </p:cNvPicPr>
          <p:nvPr/>
        </p:nvPicPr>
        <p:blipFill>
          <a:blip r:embed="rId4"/>
          <a:stretch>
            <a:fillRect/>
          </a:stretch>
        </p:blipFill>
        <p:spPr>
          <a:xfrm>
            <a:off x="8108390" y="3802855"/>
            <a:ext cx="2515895" cy="1739384"/>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9C7367C3-EC3D-6696-EDAD-0DBD9A9FEB0D}"/>
              </a:ext>
            </a:extLst>
          </p:cNvPr>
          <p:cNvPicPr>
            <a:picLocks noChangeAspect="1"/>
          </p:cNvPicPr>
          <p:nvPr/>
        </p:nvPicPr>
        <p:blipFill>
          <a:blip r:embed="rId5"/>
          <a:stretch>
            <a:fillRect/>
          </a:stretch>
        </p:blipFill>
        <p:spPr>
          <a:xfrm>
            <a:off x="8974753" y="4084575"/>
            <a:ext cx="2515895" cy="1739384"/>
          </a:xfrm>
          <a:prstGeom prst="rect">
            <a:avLst/>
          </a:prstGeom>
          <a:effectLst>
            <a:outerShdw blurRad="50800" dist="38100" dir="2700000" algn="tl" rotWithShape="0">
              <a:prstClr val="black">
                <a:alpha val="40000"/>
              </a:prstClr>
            </a:outerShdw>
          </a:effectLst>
        </p:spPr>
      </p:pic>
      <p:sp>
        <p:nvSpPr>
          <p:cNvPr id="27" name="Rounded Rectangle 26">
            <a:extLst>
              <a:ext uri="{FF2B5EF4-FFF2-40B4-BE49-F238E27FC236}">
                <a16:creationId xmlns:a16="http://schemas.microsoft.com/office/drawing/2014/main" id="{C58776CD-6938-5FEA-D213-86D133C0F1B2}"/>
              </a:ext>
            </a:extLst>
          </p:cNvPr>
          <p:cNvSpPr/>
          <p:nvPr/>
        </p:nvSpPr>
        <p:spPr>
          <a:xfrm>
            <a:off x="814315" y="3648241"/>
            <a:ext cx="2125701" cy="1412911"/>
          </a:xfrm>
          <a:prstGeom prst="roundRect">
            <a:avLst>
              <a:gd name="adj" fmla="val 3779"/>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365BD90-7F83-973B-70EF-0D2D27EA8C90}"/>
              </a:ext>
            </a:extLst>
          </p:cNvPr>
          <p:cNvSpPr/>
          <p:nvPr/>
        </p:nvSpPr>
        <p:spPr>
          <a:xfrm>
            <a:off x="2406263" y="3947963"/>
            <a:ext cx="2125701" cy="1594276"/>
          </a:xfrm>
          <a:prstGeom prst="roundRect">
            <a:avLst>
              <a:gd name="adj" fmla="val 6183"/>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236004"/>
      </p:ext>
    </p:extLst>
  </p:cSld>
  <p:clrMapOvr>
    <a:masterClrMapping/>
  </p:clrMapOvr>
</p:sld>
</file>

<file path=ppt/theme/theme1.xml><?xml version="1.0" encoding="utf-8"?>
<a:theme xmlns:a="http://schemas.openxmlformats.org/drawingml/2006/main" name="Tema di Office">
  <a:themeElements>
    <a:clrScheme name="HT">
      <a:dk1>
        <a:srgbClr val="FFFFFF"/>
      </a:dk1>
      <a:lt1>
        <a:srgbClr val="205DA6"/>
      </a:lt1>
      <a:dk2>
        <a:srgbClr val="E6E6E6"/>
      </a:dk2>
      <a:lt2>
        <a:srgbClr val="797979"/>
      </a:lt2>
      <a:accent1>
        <a:srgbClr val="205DA6"/>
      </a:accent1>
      <a:accent2>
        <a:srgbClr val="009DE0"/>
      </a:accent2>
      <a:accent3>
        <a:srgbClr val="0085CA"/>
      </a:accent3>
      <a:accent4>
        <a:srgbClr val="A2C037"/>
      </a:accent4>
      <a:accent5>
        <a:srgbClr val="6CB36E"/>
      </a:accent5>
      <a:accent6>
        <a:srgbClr val="A1C036"/>
      </a:accent6>
      <a:hlink>
        <a:srgbClr val="009CDF"/>
      </a:hlink>
      <a:folHlink>
        <a:srgbClr val="005CA8"/>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0635F13F-893A-4E32-B13F-10E707054757}" vid="{6081DC92-7DD5-4D73-8050-C737C910D198}"/>
    </a:ext>
  </a:extLst>
</a:theme>
</file>

<file path=ppt/theme/theme2.xml><?xml version="1.0" encoding="utf-8"?>
<a:theme xmlns:a="http://schemas.openxmlformats.org/drawingml/2006/main" name="1_Tema2">
  <a:themeElements>
    <a:clrScheme name="HT 4">
      <a:dk1>
        <a:srgbClr val="FFFFFF"/>
      </a:dk1>
      <a:lt1>
        <a:srgbClr val="005CA8"/>
      </a:lt1>
      <a:dk2>
        <a:srgbClr val="E6E6E6"/>
      </a:dk2>
      <a:lt2>
        <a:srgbClr val="797979"/>
      </a:lt2>
      <a:accent1>
        <a:srgbClr val="005CA8"/>
      </a:accent1>
      <a:accent2>
        <a:srgbClr val="0085C9"/>
      </a:accent2>
      <a:accent3>
        <a:srgbClr val="009CDF"/>
      </a:accent3>
      <a:accent4>
        <a:srgbClr val="36A8A7"/>
      </a:accent4>
      <a:accent5>
        <a:srgbClr val="6CB36E"/>
      </a:accent5>
      <a:accent6>
        <a:srgbClr val="A1C036"/>
      </a:accent6>
      <a:hlink>
        <a:srgbClr val="009CDF"/>
      </a:hlink>
      <a:folHlink>
        <a:srgbClr val="005C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635F13F-893A-4E32-B13F-10E707054757}" vid="{B4DB639D-9F5B-4CA0-841D-B780922EE094}"/>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B9C53E69DF893498D53E88FCFEC90C5" ma:contentTypeVersion="4" ma:contentTypeDescription="Create a new document." ma:contentTypeScope="" ma:versionID="5956622636572f066179bb6255b055bc">
  <xsd:schema xmlns:xsd="http://www.w3.org/2001/XMLSchema" xmlns:xs="http://www.w3.org/2001/XMLSchema" xmlns:p="http://schemas.microsoft.com/office/2006/metadata/properties" xmlns:ns2="c1d14c02-2e30-489d-ab18-58f4085bf17e" targetNamespace="http://schemas.microsoft.com/office/2006/metadata/properties" ma:root="true" ma:fieldsID="06dae4a3e4cc641b7d070688d43041ad" ns2:_="">
    <xsd:import namespace="c1d14c02-2e30-489d-ab18-58f4085bf1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d14c02-2e30-489d-ab18-58f4085bf1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39ECAC-9AC8-437B-80E4-0A93E807B7FD}">
  <ds:schemaRefs>
    <ds:schemaRef ds:uri="http://schemas.microsoft.com/sharepoint/v3/contenttype/forms"/>
  </ds:schemaRefs>
</ds:datastoreItem>
</file>

<file path=customXml/itemProps2.xml><?xml version="1.0" encoding="utf-8"?>
<ds:datastoreItem xmlns:ds="http://schemas.openxmlformats.org/officeDocument/2006/customXml" ds:itemID="{A5348BE6-2C61-46BB-8106-7E2CD5B0F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d14c02-2e30-489d-ab18-58f4085bf1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95609A-BAFD-4C45-9E84-5485CA4BDFA0}">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c1d14c02-2e30-489d-ab18-58f4085bf17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36524</TotalTime>
  <Words>3106</Words>
  <Application>Microsoft Macintosh PowerPoint</Application>
  <PresentationFormat>Widescreen</PresentationFormat>
  <Paragraphs>372</Paragraphs>
  <Slides>54</Slides>
  <Notes>9</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54</vt:i4>
      </vt:variant>
    </vt:vector>
  </HeadingPairs>
  <TitlesOfParts>
    <vt:vector size="64" baseType="lpstr">
      <vt:lpstr>Aptos</vt:lpstr>
      <vt:lpstr>Aptos Display</vt:lpstr>
      <vt:lpstr>Arial</vt:lpstr>
      <vt:lpstr>Avenir Next</vt:lpstr>
      <vt:lpstr>Consolas</vt:lpstr>
      <vt:lpstr>Courier New</vt:lpstr>
      <vt:lpstr>UniCredit (Body)</vt:lpstr>
      <vt:lpstr>Wingdings</vt:lpstr>
      <vt:lpstr>Tema di Office</vt:lpstr>
      <vt:lpstr>1_Tema2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Asmaa Abdullahi Hussein</dc:creator>
  <cp:lastModifiedBy>Camilla Callierotti</cp:lastModifiedBy>
  <cp:revision>107</cp:revision>
  <dcterms:created xsi:type="dcterms:W3CDTF">2024-12-03T23:09:50Z</dcterms:created>
  <dcterms:modified xsi:type="dcterms:W3CDTF">2025-09-09T18:49:50Z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0x0101001B9C53E69DF893498D53E88FCFEC90C5</vt:lpwstr>
  </property>
  <property fmtid="{D5CDD505-2E9C-101B-9397-08002B2CF9AE}" pid="3" name="MediaServiceImageTags">
    <vt:lpwstr/>
  </property>
</Properties>
</file>